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96" r:id="rId1"/>
  </p:sldMasterIdLst>
  <p:notesMasterIdLst>
    <p:notesMasterId r:id="rId5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55" autoAdjust="0"/>
    <p:restoredTop sz="94660"/>
  </p:normalViewPr>
  <p:slideViewPr>
    <p:cSldViewPr>
      <p:cViewPr varScale="1">
        <p:scale>
          <a:sx n="110" d="100"/>
          <a:sy n="110" d="100"/>
        </p:scale>
        <p:origin x="-166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A80D45-0481-498F-994E-EB13EF26BE5A}" type="datetimeFigureOut">
              <a:rPr lang="ru-RU" smtClean="0"/>
              <a:pPr/>
              <a:t>31.03.2014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D82E58-2CA6-4BE9-926D-32DE5C582356}"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Приказ №</a:t>
            </a:r>
            <a:endParaRPr lang="ru-RU" dirty="0"/>
          </a:p>
        </p:txBody>
      </p:sp>
      <p:sp>
        <p:nvSpPr>
          <p:cNvPr id="4" name="Номер слайда 3"/>
          <p:cNvSpPr>
            <a:spLocks noGrp="1"/>
          </p:cNvSpPr>
          <p:nvPr>
            <p:ph type="sldNum" sz="quarter" idx="10"/>
          </p:nvPr>
        </p:nvSpPr>
        <p:spPr/>
        <p:txBody>
          <a:bodyPr/>
          <a:lstStyle/>
          <a:p>
            <a:fld id="{C4D82E58-2CA6-4BE9-926D-32DE5C582356}" type="slidenum">
              <a:rPr lang="ru-RU" smtClean="0"/>
              <a:pPr/>
              <a:t>4</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C4D82E58-2CA6-4BE9-926D-32DE5C582356}" type="slidenum">
              <a:rPr lang="ru-RU" smtClean="0"/>
              <a:pPr/>
              <a:t>44</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B106E36-FD25-4E2D-B0AA-010F637433A0}" type="datetimeFigureOut">
              <a:rPr lang="ru-RU" smtClean="0"/>
              <a:pPr/>
              <a:t>31.03.2014</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31.03.2014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5B106E36-FD25-4E2D-B0AA-010F637433A0}" type="datetimeFigureOut">
              <a:rPr lang="ru-RU" smtClean="0"/>
              <a:pPr/>
              <a:t>31.03.2014</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31.03.2014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B106E36-FD25-4E2D-B0AA-010F637433A0}" type="datetimeFigureOut">
              <a:rPr lang="ru-RU" smtClean="0"/>
              <a:pPr/>
              <a:t>31.03.2014</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31.03.2014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31.03.2014</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31.03.2014</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5B106E36-FD25-4E2D-B0AA-010F637433A0}" type="datetimeFigureOut">
              <a:rPr lang="ru-RU" smtClean="0"/>
              <a:pPr/>
              <a:t>31.03.2014</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31.03.2014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5B106E36-FD25-4E2D-B0AA-010F637433A0}" type="datetimeFigureOut">
              <a:rPr lang="ru-RU" smtClean="0"/>
              <a:pPr/>
              <a:t>31.03.2014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B106E36-FD25-4E2D-B0AA-010F637433A0}" type="datetimeFigureOut">
              <a:rPr lang="ru-RU" smtClean="0"/>
              <a:pPr/>
              <a:t>31.03.2014</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slide" Target="slide22.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slide" Target="slide31.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19200" y="571480"/>
            <a:ext cx="6858000" cy="4305320"/>
          </a:xfrm>
        </p:spPr>
        <p:txBody>
          <a:bodyPr>
            <a:normAutofit fontScale="90000"/>
          </a:bodyPr>
          <a:lstStyle/>
          <a:p>
            <a:r>
              <a:rPr lang="ru-RU" sz="3100" dirty="0" smtClean="0"/>
              <a:t>Приказ </a:t>
            </a:r>
            <a:r>
              <a:rPr lang="ru-RU" sz="3100" dirty="0" err="1" smtClean="0"/>
              <a:t>Минобрнауки</a:t>
            </a:r>
            <a:r>
              <a:rPr lang="ru-RU" sz="3100" dirty="0" smtClean="0"/>
              <a:t> России от 17.10.2013 N 1155</a:t>
            </a:r>
            <a:br>
              <a:rPr lang="ru-RU" sz="3100" dirty="0" smtClean="0"/>
            </a:br>
            <a:r>
              <a:rPr lang="ru-RU" sz="3100" dirty="0" smtClean="0"/>
              <a:t>"Об утверждении федерального государственного образовательного стандарта дошкольного образования"</a:t>
            </a:r>
            <a:br>
              <a:rPr lang="ru-RU" sz="3100" dirty="0" smtClean="0"/>
            </a:br>
            <a:r>
              <a:rPr lang="ru-RU" dirty="0" smtClean="0"/>
              <a:t/>
            </a:r>
            <a:br>
              <a:rPr lang="ru-RU" dirty="0" smtClean="0"/>
            </a:br>
            <a:r>
              <a:rPr lang="ru-RU" sz="1600" dirty="0" smtClean="0"/>
              <a:t>(Зарегистрировано в Минюсте России 14.11.2013 N 30384)</a:t>
            </a:r>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42852"/>
            <a:ext cx="8072462" cy="2123658"/>
          </a:xfrm>
          <a:prstGeom prst="rect">
            <a:avLst/>
          </a:prstGeom>
        </p:spPr>
        <p:txBody>
          <a:bodyPr wrap="square">
            <a:spAutoFit/>
          </a:bodyPr>
          <a:lstStyle/>
          <a:p>
            <a:pPr algn="ctr"/>
            <a:r>
              <a:rPr lang="ru-RU" sz="2400" dirty="0" smtClean="0"/>
              <a:t>Стандарт включает в себя требования к:</a:t>
            </a:r>
          </a:p>
          <a:p>
            <a:pPr algn="ctr"/>
            <a:r>
              <a:rPr lang="ru-RU" sz="2400" dirty="0" smtClean="0"/>
              <a:t>структуре Программы и ее объему;</a:t>
            </a:r>
          </a:p>
          <a:p>
            <a:pPr algn="ctr"/>
            <a:r>
              <a:rPr lang="ru-RU" sz="2400" dirty="0" smtClean="0"/>
              <a:t>условиям реализации Программы;</a:t>
            </a:r>
          </a:p>
          <a:p>
            <a:pPr algn="ctr"/>
            <a:r>
              <a:rPr lang="ru-RU" sz="2400" dirty="0" smtClean="0"/>
              <a:t>результатам освоения Программы.</a:t>
            </a:r>
          </a:p>
          <a:p>
            <a:endParaRPr lang="ru-RU" dirty="0" smtClean="0"/>
          </a:p>
          <a:p>
            <a:endParaRPr lang="ru-RU" dirty="0"/>
          </a:p>
        </p:txBody>
      </p:sp>
      <p:sp>
        <p:nvSpPr>
          <p:cNvPr id="3" name="Прямоугольник 2"/>
          <p:cNvSpPr/>
          <p:nvPr/>
        </p:nvSpPr>
        <p:spPr>
          <a:xfrm>
            <a:off x="214282" y="1720840"/>
            <a:ext cx="7786742" cy="3416320"/>
          </a:xfrm>
          <a:prstGeom prst="rect">
            <a:avLst/>
          </a:prstGeom>
        </p:spPr>
        <p:txBody>
          <a:bodyPr wrap="square">
            <a:spAutoFit/>
          </a:bodyPr>
          <a:lstStyle/>
          <a:p>
            <a:r>
              <a:rPr lang="ru-RU" sz="2400" dirty="0" smtClean="0"/>
              <a:t>Программа реализуется на государственном языке Российской Федерации. Программа может предусматривать возможность реализации на родном языке из числа языков народов Российской Федерации. Реализация Программы на родном языке из числа языков народов Российской Федерации не должна осуществляться в ущерб получению образования на государственном языке Российской Федерации.</a:t>
            </a:r>
            <a:endParaRPr lang="ru-RU"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0" y="0"/>
            <a:ext cx="8072462" cy="726352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ctr"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II. ТРЕБОВАНИЯ К СТРУКТУРЕ ОБРАЗОВАТЕЛЬНОЙ ПРОГРАММЫ</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ДОШКОЛЬНОГО ОБРАЗОВАНИЯ И ЕЕ ОБЪЕМУ</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2.1. Программа определяет содержание и организацию образовательной деятельности на уровне дошкольного образования,</a:t>
            </a:r>
            <a:r>
              <a:rPr kumimoji="0" lang="ru-RU" sz="1400" b="0" i="0" u="none" strike="noStrike" cap="none" normalizeH="0" dirty="0" smtClean="0">
                <a:ln>
                  <a:noFill/>
                </a:ln>
                <a:solidFill>
                  <a:schemeClr val="tx1"/>
                </a:solidFill>
                <a:effectLst/>
                <a:latin typeface="Arial" pitchFamily="34" charset="0"/>
                <a:ea typeface="Times New Roman" pitchFamily="18" charset="0"/>
                <a:cs typeface="Arial" pitchFamily="34" charset="0"/>
              </a:rPr>
              <a:t> </a:t>
            </a:r>
            <a:r>
              <a:rPr kumimoji="0" 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обеспечивает развитие личности детей дошкольного возраста в различных видах общения и деятельности с учетом их возрастных, индивидуальных психологических и физиологических особенностей и должна быть направлена на решение задач, указанных в  Стандарте.</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2.2. Структурные подразделения в одной Организации (далее - Группы) могут реализовывать разные Программы.</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2.3. Программа формируется как программа психолого-педагогической поддержки позитивной социализации и индивидуализации, развития личности детей дошкольного возраста и определяет комплекс основных характеристик дошкольного образования (объем, содержание и планируемые результаты в виде целевых ориентиров дошкольного образования).</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2.4. Программа направлена на:</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создание условий развития ребенка, открывающих возможности для его позитивной социализации, его личностного развития, развития инициативы и творческих способностей на основе сотрудничества со взрослыми и сверстниками и соответствующим возрасту видам деятельности;</a:t>
            </a:r>
            <a:r>
              <a:rPr lang="ru-RU" sz="1400" dirty="0" smtClean="0">
                <a:latin typeface="Arial" pitchFamily="34" charset="0"/>
                <a:ea typeface="Times New Roman" pitchFamily="18" charset="0"/>
                <a:cs typeface="Arial" pitchFamily="34" charset="0"/>
              </a:rPr>
              <a:t> </a:t>
            </a:r>
            <a:r>
              <a:rPr kumimoji="0" 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на создание развивающей образовательной среды, которая представляет собой систему условий социализации и индивидуализации детей.</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2.5. Программа разрабатывается и утверждается Организацией самостоятельно в соответствии с настоящим Стандартом и с учетом Примерных программ </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При разработке Программы Организация определяет продолжительность пребывания детей в Организации, режим работы Организации в соответствии с объемом решаемых задач образовательной деятельности, предельную наполняемость Групп. Организация может разрабатывать и реализовывать в Группах различные Программы с разной продолжительностью пребывания детей в течение суток, в том числе Групп кратковременного пребывания детей, Групп полного и продленного дня, Групп круглосуточного пребывания, Групп детей разного возраста от двух месяцев до восьми лет, в том числе разновозрастных Групп.</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Программа может реализовываться в течение всего времени пребывания  детей в Организации.</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357166"/>
            <a:ext cx="7858180" cy="6001643"/>
          </a:xfrm>
          <a:prstGeom prst="rect">
            <a:avLst/>
          </a:prstGeom>
        </p:spPr>
        <p:txBody>
          <a:bodyPr wrap="square">
            <a:spAutoFit/>
          </a:bodyPr>
          <a:lstStyle/>
          <a:p>
            <a:pPr algn="ctr"/>
            <a:r>
              <a:rPr lang="ru-RU" sz="2400" dirty="0" smtClean="0"/>
              <a:t>Содержание Программы должно обеспечивать развитие личности, мотивации и способностей детей в различных видах деятельности и охватывать следующие структурные единицы, представляющие определенные направления развития и образования детей (далее - </a:t>
            </a:r>
            <a:r>
              <a:rPr lang="ru-RU" sz="2400" u="sng" dirty="0" smtClean="0">
                <a:solidFill>
                  <a:schemeClr val="tx2"/>
                </a:solidFill>
              </a:rPr>
              <a:t>образовательные области</a:t>
            </a:r>
            <a:r>
              <a:rPr lang="ru-RU" sz="2400" dirty="0" smtClean="0"/>
              <a:t>):</a:t>
            </a:r>
          </a:p>
          <a:p>
            <a:pPr algn="ctr"/>
            <a:endParaRPr lang="ru-RU" sz="2400" dirty="0" smtClean="0"/>
          </a:p>
          <a:p>
            <a:pPr algn="ctr"/>
            <a:r>
              <a:rPr lang="ru-RU" sz="2400" u="sng" dirty="0" smtClean="0"/>
              <a:t>социально-коммуникативное развитие</a:t>
            </a:r>
            <a:r>
              <a:rPr lang="ru-RU" sz="2400" dirty="0" smtClean="0"/>
              <a:t>;</a:t>
            </a:r>
          </a:p>
          <a:p>
            <a:pPr algn="ctr"/>
            <a:endParaRPr lang="ru-RU" sz="2400" dirty="0" smtClean="0"/>
          </a:p>
          <a:p>
            <a:pPr algn="ctr"/>
            <a:r>
              <a:rPr lang="ru-RU" sz="2400" u="sng" dirty="0" smtClean="0"/>
              <a:t>познавательное развитие;</a:t>
            </a:r>
          </a:p>
          <a:p>
            <a:pPr algn="ctr"/>
            <a:endParaRPr lang="ru-RU" sz="2400" dirty="0" smtClean="0"/>
          </a:p>
          <a:p>
            <a:pPr algn="ctr"/>
            <a:r>
              <a:rPr lang="ru-RU" sz="2400" u="sng" dirty="0" smtClean="0"/>
              <a:t>речевое развитие;</a:t>
            </a:r>
          </a:p>
          <a:p>
            <a:pPr algn="ctr"/>
            <a:endParaRPr lang="ru-RU" sz="2400" dirty="0" smtClean="0"/>
          </a:p>
          <a:p>
            <a:pPr algn="ctr"/>
            <a:r>
              <a:rPr lang="ru-RU" sz="2400" u="sng" dirty="0" smtClean="0"/>
              <a:t>художественно-эстетическое развитие;</a:t>
            </a:r>
          </a:p>
          <a:p>
            <a:pPr algn="ctr"/>
            <a:endParaRPr lang="ru-RU" sz="2400" dirty="0" smtClean="0"/>
          </a:p>
          <a:p>
            <a:pPr algn="ctr"/>
            <a:r>
              <a:rPr lang="ru-RU" sz="2400" u="sng" dirty="0" smtClean="0"/>
              <a:t>физическое развитие</a:t>
            </a:r>
            <a:r>
              <a:rPr lang="ru-RU" sz="2400" dirty="0" smtClean="0"/>
              <a:t>.</a:t>
            </a:r>
            <a:endParaRPr lang="ru-RU"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197346"/>
            <a:ext cx="7786742" cy="6370975"/>
          </a:xfrm>
          <a:prstGeom prst="rect">
            <a:avLst/>
          </a:prstGeom>
        </p:spPr>
        <p:txBody>
          <a:bodyPr wrap="square">
            <a:spAutoFit/>
          </a:bodyPr>
          <a:lstStyle/>
          <a:p>
            <a:r>
              <a:rPr lang="ru-RU" sz="2800" u="sng" dirty="0" smtClean="0">
                <a:solidFill>
                  <a:schemeClr val="tx2"/>
                </a:solidFill>
              </a:rPr>
              <a:t>Социально-коммуникативное развитие </a:t>
            </a:r>
          </a:p>
          <a:p>
            <a:r>
              <a:rPr lang="ru-RU" sz="2000" dirty="0" smtClean="0"/>
              <a:t>направлено на </a:t>
            </a:r>
          </a:p>
          <a:p>
            <a:endParaRPr lang="ru-RU" sz="2000" dirty="0" smtClean="0"/>
          </a:p>
          <a:p>
            <a:r>
              <a:rPr lang="ru-RU" sz="2000" dirty="0" smtClean="0"/>
              <a:t>усвоение норм и ценностей, принятых в обществе, включая моральные и нравственные ценности; </a:t>
            </a:r>
          </a:p>
          <a:p>
            <a:endParaRPr lang="ru-RU" sz="2000" dirty="0" smtClean="0"/>
          </a:p>
          <a:p>
            <a:r>
              <a:rPr lang="ru-RU" sz="2000" dirty="0" smtClean="0"/>
              <a:t>развитие общения и взаимодействия ребенка со взрослыми и сверстниками; становление самостоятельности, </a:t>
            </a:r>
          </a:p>
          <a:p>
            <a:endParaRPr lang="ru-RU" sz="2000" dirty="0" smtClean="0"/>
          </a:p>
          <a:p>
            <a:r>
              <a:rPr lang="ru-RU" sz="2000" dirty="0" smtClean="0"/>
              <a:t>целенаправленности и </a:t>
            </a:r>
            <a:r>
              <a:rPr lang="ru-RU" sz="2000" dirty="0" err="1" smtClean="0"/>
              <a:t>саморегуляции</a:t>
            </a:r>
            <a:r>
              <a:rPr lang="ru-RU" sz="2000" dirty="0" smtClean="0"/>
              <a:t> собственных действий; развитие социального и эмоционального интеллекта, эмоциональной отзывчивости, сопереживания, формирование готовности к совместной деятельности со сверстниками, формирование уважительного отношения и чувства принадлежности к своей семье и к сообществу детей и взрослых в Организации; </a:t>
            </a:r>
          </a:p>
          <a:p>
            <a:endParaRPr lang="ru-RU" sz="2000" dirty="0" smtClean="0"/>
          </a:p>
          <a:p>
            <a:r>
              <a:rPr lang="ru-RU" sz="2000" dirty="0" smtClean="0"/>
              <a:t>формирование позитивных установок к различным видам труда и творчества; формирование основ </a:t>
            </a:r>
            <a:r>
              <a:rPr lang="ru-RU" sz="2000" u="sng" dirty="0" smtClean="0"/>
              <a:t>безопасного поведения в быту, социуме, природе.</a:t>
            </a:r>
            <a:endParaRPr lang="ru-RU" sz="2000" u="sng"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197346"/>
            <a:ext cx="7643866" cy="5262979"/>
          </a:xfrm>
          <a:prstGeom prst="rect">
            <a:avLst/>
          </a:prstGeom>
        </p:spPr>
        <p:txBody>
          <a:bodyPr wrap="square">
            <a:spAutoFit/>
          </a:bodyPr>
          <a:lstStyle/>
          <a:p>
            <a:r>
              <a:rPr lang="ru-RU" sz="2400" u="sng" dirty="0" smtClean="0">
                <a:solidFill>
                  <a:schemeClr val="tx2"/>
                </a:solidFill>
              </a:rPr>
              <a:t>Познавательное развитие </a:t>
            </a:r>
          </a:p>
          <a:p>
            <a:endParaRPr lang="ru-RU" sz="2400" u="sng" dirty="0" smtClean="0">
              <a:solidFill>
                <a:schemeClr val="tx2"/>
              </a:solidFill>
            </a:endParaRPr>
          </a:p>
          <a:p>
            <a:r>
              <a:rPr lang="ru-RU" dirty="0" smtClean="0"/>
              <a:t>предполагает развитие интересов детей, любознательности и познавательной мотивации;</a:t>
            </a:r>
          </a:p>
          <a:p>
            <a:endParaRPr lang="ru-RU" dirty="0" smtClean="0"/>
          </a:p>
          <a:p>
            <a:r>
              <a:rPr lang="ru-RU" dirty="0" smtClean="0"/>
              <a:t> формирование познавательных действий, становление сознания; развитие воображения и творческой активности;</a:t>
            </a:r>
          </a:p>
          <a:p>
            <a:r>
              <a:rPr lang="ru-RU" dirty="0" smtClean="0"/>
              <a:t> </a:t>
            </a:r>
          </a:p>
          <a:p>
            <a:r>
              <a:rPr lang="ru-RU" dirty="0" smtClean="0"/>
              <a:t>формирование первичных представлений о себе, других людях, объектах окружающего мира, о свойствах и отношениях объектов окружающего мира (форме, цвете, размере, материале, звучании, ритме, темпе, количестве, числе, части и целом, пространстве и времени, движении и покое, причинах и следствиях и др.),</a:t>
            </a:r>
          </a:p>
          <a:p>
            <a:endParaRPr lang="ru-RU" dirty="0" smtClean="0"/>
          </a:p>
          <a:p>
            <a:r>
              <a:rPr lang="ru-RU" dirty="0" smtClean="0"/>
              <a:t> о малой родине и Отечестве, представлений о </a:t>
            </a:r>
            <a:r>
              <a:rPr lang="ru-RU" dirty="0" err="1" smtClean="0"/>
              <a:t>социокультурных</a:t>
            </a:r>
            <a:r>
              <a:rPr lang="ru-RU" dirty="0" smtClean="0"/>
              <a:t> ценностях нашего народа, об отечественных традициях и праздниках, о планете Земля как общем доме людей, об особенностях ее природы, многообразии стран и народов мира</a:t>
            </a:r>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357166"/>
            <a:ext cx="7572428" cy="5724644"/>
          </a:xfrm>
          <a:prstGeom prst="rect">
            <a:avLst/>
          </a:prstGeom>
        </p:spPr>
        <p:txBody>
          <a:bodyPr wrap="square">
            <a:spAutoFit/>
          </a:bodyPr>
          <a:lstStyle/>
          <a:p>
            <a:r>
              <a:rPr lang="ru-RU" sz="2400" u="sng" dirty="0" smtClean="0">
                <a:solidFill>
                  <a:schemeClr val="tx2"/>
                </a:solidFill>
              </a:rPr>
              <a:t>Речевое развитие </a:t>
            </a:r>
            <a:r>
              <a:rPr lang="ru-RU" dirty="0" smtClean="0"/>
              <a:t>включает</a:t>
            </a:r>
          </a:p>
          <a:p>
            <a:endParaRPr lang="ru-RU" dirty="0" smtClean="0"/>
          </a:p>
          <a:p>
            <a:r>
              <a:rPr lang="ru-RU" dirty="0" smtClean="0"/>
              <a:t> владение речью как средством общения и культуры; </a:t>
            </a:r>
          </a:p>
          <a:p>
            <a:endParaRPr lang="ru-RU" dirty="0" smtClean="0"/>
          </a:p>
          <a:p>
            <a:r>
              <a:rPr lang="ru-RU" dirty="0" smtClean="0"/>
              <a:t>обогащение активного словаря;</a:t>
            </a:r>
          </a:p>
          <a:p>
            <a:endParaRPr lang="ru-RU" dirty="0" smtClean="0"/>
          </a:p>
          <a:p>
            <a:r>
              <a:rPr lang="ru-RU" dirty="0" smtClean="0"/>
              <a:t>развитие связной, </a:t>
            </a:r>
          </a:p>
          <a:p>
            <a:r>
              <a:rPr lang="ru-RU" dirty="0" smtClean="0"/>
              <a:t>грамматически правильной диалогической и монологической речи;</a:t>
            </a:r>
          </a:p>
          <a:p>
            <a:endParaRPr lang="ru-RU" dirty="0" smtClean="0"/>
          </a:p>
          <a:p>
            <a:r>
              <a:rPr lang="ru-RU" dirty="0" smtClean="0"/>
              <a:t> развитие речевого творчества; </a:t>
            </a:r>
          </a:p>
          <a:p>
            <a:endParaRPr lang="ru-RU" dirty="0" smtClean="0"/>
          </a:p>
          <a:p>
            <a:r>
              <a:rPr lang="ru-RU" dirty="0" smtClean="0"/>
              <a:t>развитие звуковой и интонационной культуры речи, </a:t>
            </a:r>
          </a:p>
          <a:p>
            <a:endParaRPr lang="ru-RU" dirty="0" smtClean="0"/>
          </a:p>
          <a:p>
            <a:r>
              <a:rPr lang="ru-RU" dirty="0" smtClean="0"/>
              <a:t>фонематического слуха; </a:t>
            </a:r>
          </a:p>
          <a:p>
            <a:endParaRPr lang="ru-RU" dirty="0" smtClean="0"/>
          </a:p>
          <a:p>
            <a:r>
              <a:rPr lang="ru-RU" dirty="0" smtClean="0"/>
              <a:t>знакомство с книжной культурой, детской литературой, понимание на слух текстов различных жанров детской литературы; </a:t>
            </a:r>
          </a:p>
          <a:p>
            <a:endParaRPr lang="ru-RU" dirty="0" smtClean="0"/>
          </a:p>
          <a:p>
            <a:r>
              <a:rPr lang="ru-RU" dirty="0" smtClean="0"/>
              <a:t>формирование звуковой аналитико-синтетической активности как предпосылки обучения грамоте.</a:t>
            </a:r>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889844"/>
            <a:ext cx="7715304" cy="4893647"/>
          </a:xfrm>
          <a:prstGeom prst="rect">
            <a:avLst/>
          </a:prstGeom>
        </p:spPr>
        <p:txBody>
          <a:bodyPr wrap="square">
            <a:spAutoFit/>
          </a:bodyPr>
          <a:lstStyle/>
          <a:p>
            <a:r>
              <a:rPr lang="ru-RU" sz="2400" dirty="0" smtClean="0">
                <a:solidFill>
                  <a:schemeClr val="tx2"/>
                </a:solidFill>
              </a:rPr>
              <a:t>Художественно-эстетическое развитие </a:t>
            </a:r>
            <a:r>
              <a:rPr lang="ru-RU" dirty="0" smtClean="0"/>
              <a:t>предполагает </a:t>
            </a:r>
          </a:p>
          <a:p>
            <a:endParaRPr lang="ru-RU" dirty="0" smtClean="0"/>
          </a:p>
          <a:p>
            <a:r>
              <a:rPr lang="ru-RU" dirty="0" smtClean="0"/>
              <a:t>развитие предпосылок ценностно-смыслового восприятия и понимания произведений искусства (словесного, музыкального, изобразительного), мира природы; </a:t>
            </a:r>
          </a:p>
          <a:p>
            <a:endParaRPr lang="ru-RU" dirty="0" smtClean="0"/>
          </a:p>
          <a:p>
            <a:r>
              <a:rPr lang="ru-RU" dirty="0" smtClean="0"/>
              <a:t>становление эстетического отношения к окружающему миру; </a:t>
            </a:r>
          </a:p>
          <a:p>
            <a:endParaRPr lang="ru-RU" dirty="0" smtClean="0"/>
          </a:p>
          <a:p>
            <a:r>
              <a:rPr lang="ru-RU" dirty="0" smtClean="0"/>
              <a:t>формирование элементарных представлений о видах искусства; </a:t>
            </a:r>
          </a:p>
          <a:p>
            <a:endParaRPr lang="ru-RU" dirty="0" smtClean="0"/>
          </a:p>
          <a:p>
            <a:r>
              <a:rPr lang="ru-RU" dirty="0" smtClean="0"/>
              <a:t>восприятие музыки, художественной литературы, фольклора; </a:t>
            </a:r>
          </a:p>
          <a:p>
            <a:endParaRPr lang="ru-RU" dirty="0" smtClean="0"/>
          </a:p>
          <a:p>
            <a:r>
              <a:rPr lang="ru-RU" dirty="0" smtClean="0"/>
              <a:t>стимулирование сопереживания персонажам художественных произведений;</a:t>
            </a:r>
          </a:p>
          <a:p>
            <a:endParaRPr lang="ru-RU" dirty="0" smtClean="0"/>
          </a:p>
          <a:p>
            <a:r>
              <a:rPr lang="ru-RU" dirty="0" smtClean="0"/>
              <a:t> реализацию самостоятельной творческой деятельности детей (изобразительной, конструктивно-модельной, музыкальной и др.).</a:t>
            </a:r>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214290"/>
            <a:ext cx="7929618" cy="6093976"/>
          </a:xfrm>
          <a:prstGeom prst="rect">
            <a:avLst/>
          </a:prstGeom>
        </p:spPr>
        <p:txBody>
          <a:bodyPr wrap="square">
            <a:spAutoFit/>
          </a:bodyPr>
          <a:lstStyle/>
          <a:p>
            <a:r>
              <a:rPr lang="ru-RU" sz="2400" dirty="0" smtClean="0">
                <a:solidFill>
                  <a:schemeClr val="tx2"/>
                </a:solidFill>
              </a:rPr>
              <a:t>Физическое развитие включает</a:t>
            </a:r>
          </a:p>
          <a:p>
            <a:r>
              <a:rPr lang="ru-RU" sz="2400" dirty="0" smtClean="0">
                <a:solidFill>
                  <a:schemeClr val="tx2"/>
                </a:solidFill>
              </a:rPr>
              <a:t> </a:t>
            </a:r>
            <a:r>
              <a:rPr lang="ru-RU" dirty="0" smtClean="0"/>
              <a:t>приобретение опыта в следующих видах деятельности детей: двигательной, в том числе связанной с выполнением упражнений, направленных на развитие таких физических качеств, как координация и гибкость; </a:t>
            </a:r>
          </a:p>
          <a:p>
            <a:endParaRPr lang="ru-RU" dirty="0" smtClean="0"/>
          </a:p>
          <a:p>
            <a:r>
              <a:rPr lang="ru-RU" dirty="0" smtClean="0"/>
              <a:t>способствующих правильному формированию опорно-двигательной системы организма, развитию равновесия, координации движения, крупной и мелкой моторики обеих рук, а также с правильным, не наносящем ущерба организму выполнением основных движений (ходьба, бег, мягкие прыжки, повороты в обе стороны),</a:t>
            </a:r>
          </a:p>
          <a:p>
            <a:endParaRPr lang="ru-RU" dirty="0" smtClean="0"/>
          </a:p>
          <a:p>
            <a:r>
              <a:rPr lang="ru-RU" dirty="0" smtClean="0"/>
              <a:t> формирование начальных представлений о некоторых видах спорта, овладение подвижными играми с правилами; </a:t>
            </a:r>
          </a:p>
          <a:p>
            <a:endParaRPr lang="ru-RU" dirty="0" smtClean="0"/>
          </a:p>
          <a:p>
            <a:r>
              <a:rPr lang="ru-RU" dirty="0" smtClean="0"/>
              <a:t>становление целенаправленности и </a:t>
            </a:r>
            <a:r>
              <a:rPr lang="ru-RU" dirty="0" err="1" smtClean="0"/>
              <a:t>саморегуляции</a:t>
            </a:r>
            <a:r>
              <a:rPr lang="ru-RU" dirty="0" smtClean="0"/>
              <a:t> в двигательной сфере; </a:t>
            </a:r>
          </a:p>
          <a:p>
            <a:endParaRPr lang="ru-RU" dirty="0" smtClean="0"/>
          </a:p>
          <a:p>
            <a:r>
              <a:rPr lang="ru-RU" dirty="0" smtClean="0"/>
              <a:t>Становление ценностей здорового образа жизни, овладение его элементарными нормами и правилами (в питании, двигательном режиме, закаливании, при формировании полезных привычек и др.).</a:t>
            </a:r>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214290"/>
            <a:ext cx="7929618" cy="5909310"/>
          </a:xfrm>
          <a:prstGeom prst="rect">
            <a:avLst/>
          </a:prstGeom>
        </p:spPr>
        <p:txBody>
          <a:bodyPr wrap="square">
            <a:spAutoFit/>
          </a:bodyPr>
          <a:lstStyle/>
          <a:p>
            <a:r>
              <a:rPr lang="ru-RU" dirty="0" smtClean="0"/>
              <a:t>Содержание указанных образовательных областей зависит от возрастных и индивидуальных особенностей детей, определяется целями и задачами Программы и может реализовываться в различных видах деятельности (общении, игре, познавательно-исследовательской деятельности - как сквозных механизмах развития ребенка):</a:t>
            </a:r>
          </a:p>
          <a:p>
            <a:endParaRPr lang="ru-RU" dirty="0" smtClean="0"/>
          </a:p>
          <a:p>
            <a:r>
              <a:rPr lang="ru-RU" dirty="0" smtClean="0">
                <a:solidFill>
                  <a:schemeClr val="tx2"/>
                </a:solidFill>
              </a:rPr>
              <a:t>в младенческом возрасте (2 месяца - 1 год) </a:t>
            </a:r>
            <a:r>
              <a:rPr lang="ru-RU" dirty="0" smtClean="0"/>
              <a:t>- непосредственное эмоциональное общение с взрослым, манипулирование с предметами и познавательно-исследовательские действия, восприятие музыки, детских песен и стихов, двигательная активность и тактильно-двигательные игры;</a:t>
            </a:r>
          </a:p>
          <a:p>
            <a:r>
              <a:rPr lang="ru-RU" dirty="0" smtClean="0">
                <a:solidFill>
                  <a:schemeClr val="tx2"/>
                </a:solidFill>
              </a:rPr>
              <a:t>в раннем возрасте (1 год - 3 года) </a:t>
            </a:r>
            <a:r>
              <a:rPr lang="ru-RU" dirty="0" smtClean="0"/>
              <a:t>- предметная деятельность и игры с составными и динамическими игрушками; </a:t>
            </a:r>
          </a:p>
          <a:p>
            <a:r>
              <a:rPr lang="ru-RU" dirty="0" smtClean="0"/>
              <a:t>экспериментирование с материалами и веществами (песок, вода, тесто и пр.), </a:t>
            </a:r>
          </a:p>
          <a:p>
            <a:r>
              <a:rPr lang="ru-RU" dirty="0" smtClean="0"/>
              <a:t>общение с взрослым и совместные игры со сверстниками под руководством взрослого, </a:t>
            </a:r>
          </a:p>
          <a:p>
            <a:r>
              <a:rPr lang="ru-RU" dirty="0" smtClean="0"/>
              <a:t>самообслуживание и действия с бытовыми предметами-орудиями (ложка, совок, лопатка и пр.), </a:t>
            </a:r>
          </a:p>
          <a:p>
            <a:r>
              <a:rPr lang="ru-RU" dirty="0" smtClean="0"/>
              <a:t>восприятие смысла музыки, сказок, стихов, рассматривание картинок, </a:t>
            </a:r>
          </a:p>
          <a:p>
            <a:r>
              <a:rPr lang="ru-RU" dirty="0" smtClean="0"/>
              <a:t>двигательная активность;</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357166"/>
            <a:ext cx="7858180" cy="6340197"/>
          </a:xfrm>
          <a:prstGeom prst="rect">
            <a:avLst/>
          </a:prstGeom>
        </p:spPr>
        <p:txBody>
          <a:bodyPr wrap="square">
            <a:spAutoFit/>
          </a:bodyPr>
          <a:lstStyle/>
          <a:p>
            <a:r>
              <a:rPr lang="ru-RU" dirty="0" smtClean="0">
                <a:solidFill>
                  <a:schemeClr val="tx2"/>
                </a:solidFill>
              </a:rPr>
              <a:t>для детей дошкольного возраста (3 года - 8 лет</a:t>
            </a:r>
            <a:r>
              <a:rPr lang="ru-RU" dirty="0" smtClean="0"/>
              <a:t>) - ряд видов деятельности, таких как</a:t>
            </a:r>
          </a:p>
          <a:p>
            <a:r>
              <a:rPr lang="ru-RU" dirty="0" smtClean="0"/>
              <a:t> </a:t>
            </a:r>
            <a:r>
              <a:rPr lang="ru-RU" sz="1600" dirty="0" smtClean="0"/>
              <a:t>игровая, включая сюжетно-ролевую игру, игру с правилами и другие виды игры,</a:t>
            </a:r>
          </a:p>
          <a:p>
            <a:endParaRPr lang="ru-RU" sz="1600" dirty="0" smtClean="0"/>
          </a:p>
          <a:p>
            <a:r>
              <a:rPr lang="ru-RU" sz="1600" dirty="0" smtClean="0"/>
              <a:t> коммуникативная (общение и взаимодействие со взрослыми и сверстниками), </a:t>
            </a:r>
          </a:p>
          <a:p>
            <a:endParaRPr lang="ru-RU" sz="1600" dirty="0" smtClean="0"/>
          </a:p>
          <a:p>
            <a:r>
              <a:rPr lang="ru-RU" sz="1600" dirty="0" smtClean="0"/>
              <a:t>познавательно-исследовательская (исследования объектов окружающего мира и экспериментирования с ними), </a:t>
            </a:r>
          </a:p>
          <a:p>
            <a:endParaRPr lang="ru-RU" sz="1600" dirty="0" smtClean="0"/>
          </a:p>
          <a:p>
            <a:r>
              <a:rPr lang="ru-RU" sz="1600" dirty="0" smtClean="0"/>
              <a:t>а также восприятие художественной литературы и фольклора, </a:t>
            </a:r>
          </a:p>
          <a:p>
            <a:endParaRPr lang="ru-RU" sz="1600" dirty="0" smtClean="0"/>
          </a:p>
          <a:p>
            <a:r>
              <a:rPr lang="ru-RU" sz="1600" dirty="0" smtClean="0"/>
              <a:t>самообслуживание и элементарный бытовой труд (в помещении и на улице), </a:t>
            </a:r>
          </a:p>
          <a:p>
            <a:endParaRPr lang="ru-RU" sz="1600" dirty="0" smtClean="0"/>
          </a:p>
          <a:p>
            <a:r>
              <a:rPr lang="ru-RU" sz="1600" dirty="0" smtClean="0"/>
              <a:t>конструирование из разного материала, включая конструкторы, модули, бумагу, природный и иной материал, </a:t>
            </a:r>
          </a:p>
          <a:p>
            <a:endParaRPr lang="ru-RU" sz="1600" dirty="0" smtClean="0"/>
          </a:p>
          <a:p>
            <a:r>
              <a:rPr lang="ru-RU" sz="1600" dirty="0" smtClean="0"/>
              <a:t>изобразительная (рисование, лепка, аппликация), </a:t>
            </a:r>
          </a:p>
          <a:p>
            <a:endParaRPr lang="ru-RU" sz="1600" dirty="0" smtClean="0"/>
          </a:p>
          <a:p>
            <a:r>
              <a:rPr lang="ru-RU" sz="1600" dirty="0" smtClean="0"/>
              <a:t>музыкальная (восприятие и понимание смысла музыкальных произведений, пение, музыкально-ритмические движения, игры на детских музыкальных инструментах)</a:t>
            </a:r>
          </a:p>
          <a:p>
            <a:endParaRPr lang="ru-RU" sz="1600" dirty="0" smtClean="0"/>
          </a:p>
          <a:p>
            <a:r>
              <a:rPr lang="ru-RU" sz="1600" dirty="0" smtClean="0"/>
              <a:t> и двигательная (овладение основными движениями) формы активности ребенка.</a:t>
            </a:r>
            <a:endParaRPr lang="ru-RU"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1214422"/>
            <a:ext cx="7572428" cy="5078313"/>
          </a:xfrm>
          <a:prstGeom prst="rect">
            <a:avLst/>
          </a:prstGeom>
        </p:spPr>
        <p:txBody>
          <a:bodyPr wrap="square">
            <a:spAutoFit/>
          </a:bodyPr>
          <a:lstStyle/>
          <a:p>
            <a:pPr marL="342900" indent="-342900">
              <a:buAutoNum type="arabicPeriod"/>
            </a:pPr>
            <a:r>
              <a:rPr lang="ru-RU" dirty="0" smtClean="0"/>
              <a:t>Утвердить прилагаемый федеральный государственный образовательный</a:t>
            </a:r>
            <a:r>
              <a:rPr lang="ru-RU" dirty="0" smtClean="0">
                <a:solidFill>
                  <a:srgbClr val="002060"/>
                </a:solidFill>
              </a:rPr>
              <a:t> стандарт </a:t>
            </a:r>
            <a:r>
              <a:rPr lang="ru-RU" dirty="0" smtClean="0"/>
              <a:t>дошкольного образования.</a:t>
            </a:r>
          </a:p>
          <a:p>
            <a:pPr marL="342900" indent="-342900"/>
            <a:endParaRPr lang="ru-RU" dirty="0" smtClean="0"/>
          </a:p>
          <a:p>
            <a:r>
              <a:rPr lang="ru-RU" dirty="0" smtClean="0"/>
              <a:t>2. Признать утратившими силу приказы Министерства образования и науки Российской Федерации:</a:t>
            </a:r>
          </a:p>
          <a:p>
            <a:r>
              <a:rPr lang="ru-RU" dirty="0" smtClean="0"/>
              <a:t>от 23 ноября 2009 г. N 655 "Об утверждении и введении в действие федеральных государственных требований к структуре основной общеобразовательной программы дошкольного образования" (зарегистрирован Министерством юстиции Российской Федерации 8 февраля 2010 г., регистрационный N 16299);</a:t>
            </a:r>
          </a:p>
          <a:p>
            <a:endParaRPr lang="ru-RU" dirty="0" smtClean="0"/>
          </a:p>
          <a:p>
            <a:r>
              <a:rPr lang="ru-RU" dirty="0" smtClean="0"/>
              <a:t>от 20 июля 2011 г. N 2151 "Об утверждении федеральных государственных требований к условиям реализации основной общеобразовательной программы дошкольного образования" (зарегистрирован Министерством юстиции Российской Федерации 14 ноября 2011 г., регистрационный N 22303).</a:t>
            </a:r>
          </a:p>
          <a:p>
            <a:endParaRPr lang="ru-RU" dirty="0" smtClean="0"/>
          </a:p>
          <a:p>
            <a:r>
              <a:rPr lang="ru-RU" dirty="0" smtClean="0"/>
              <a:t>3. Настоящий приказ вступает в силу с 1 января 2014 года.</a:t>
            </a:r>
            <a:endParaRPr lang="ru-R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1472" y="428604"/>
            <a:ext cx="7286676" cy="6370975"/>
          </a:xfrm>
          <a:prstGeom prst="rect">
            <a:avLst/>
          </a:prstGeom>
        </p:spPr>
        <p:txBody>
          <a:bodyPr wrap="square">
            <a:spAutoFit/>
          </a:bodyPr>
          <a:lstStyle/>
          <a:p>
            <a:r>
              <a:rPr lang="ru-RU" sz="2400" dirty="0" smtClean="0"/>
              <a:t> Содержание Программы должно отражать следующие аспекты образовательной среды для ребенка дошкольного возраста:</a:t>
            </a:r>
          </a:p>
          <a:p>
            <a:endParaRPr lang="ru-RU" sz="2400" dirty="0" smtClean="0"/>
          </a:p>
          <a:p>
            <a:endParaRPr lang="ru-RU" sz="2400" dirty="0" smtClean="0"/>
          </a:p>
          <a:p>
            <a:pPr marL="342900" indent="-342900">
              <a:buAutoNum type="arabicParenR"/>
            </a:pPr>
            <a:r>
              <a:rPr lang="ru-RU" sz="2400" dirty="0" smtClean="0"/>
              <a:t>предметно-пространственная развивающая образовательная среда;</a:t>
            </a:r>
          </a:p>
          <a:p>
            <a:pPr marL="342900" indent="-342900">
              <a:buAutoNum type="arabicParenR"/>
            </a:pPr>
            <a:endParaRPr lang="ru-RU" sz="2400" dirty="0" smtClean="0"/>
          </a:p>
          <a:p>
            <a:pPr marL="342900" indent="-342900"/>
            <a:endParaRPr lang="ru-RU" sz="2400" dirty="0" smtClean="0"/>
          </a:p>
          <a:p>
            <a:r>
              <a:rPr lang="ru-RU" sz="2400" dirty="0" smtClean="0"/>
              <a:t>2) характер взаимодействия со взрослыми;</a:t>
            </a:r>
          </a:p>
          <a:p>
            <a:endParaRPr lang="ru-RU" sz="2400" dirty="0" smtClean="0"/>
          </a:p>
          <a:p>
            <a:endParaRPr lang="ru-RU" sz="2400" dirty="0" smtClean="0"/>
          </a:p>
          <a:p>
            <a:r>
              <a:rPr lang="ru-RU" sz="2400" dirty="0" smtClean="0"/>
              <a:t>3) характер взаимодействия с другими детьми;</a:t>
            </a:r>
          </a:p>
          <a:p>
            <a:endParaRPr lang="ru-RU" sz="2400" dirty="0" smtClean="0"/>
          </a:p>
          <a:p>
            <a:endParaRPr lang="ru-RU" sz="2400" dirty="0" smtClean="0"/>
          </a:p>
          <a:p>
            <a:r>
              <a:rPr lang="ru-RU" sz="2400" dirty="0" smtClean="0"/>
              <a:t>4) система отношений ребенка к миру, к другим людям, к себе самому.</a:t>
            </a:r>
            <a:endParaRPr lang="ru-RU"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571480"/>
            <a:ext cx="7715304" cy="4801314"/>
          </a:xfrm>
          <a:prstGeom prst="rect">
            <a:avLst/>
          </a:prstGeom>
        </p:spPr>
        <p:txBody>
          <a:bodyPr wrap="square">
            <a:spAutoFit/>
          </a:bodyPr>
          <a:lstStyle/>
          <a:p>
            <a:r>
              <a:rPr lang="ru-RU" dirty="0" smtClean="0"/>
              <a:t>Программа состоит из обязательной части и части, формируемой участниками образовательных отношений.</a:t>
            </a:r>
          </a:p>
          <a:p>
            <a:endParaRPr lang="ru-RU" dirty="0" smtClean="0"/>
          </a:p>
          <a:p>
            <a:r>
              <a:rPr lang="ru-RU" dirty="0" smtClean="0"/>
              <a:t> Обе части являются взаимодополняющими и необходимыми с точки зрения реализации требований Стандарта.</a:t>
            </a:r>
          </a:p>
          <a:p>
            <a:endParaRPr lang="ru-RU" dirty="0" smtClean="0"/>
          </a:p>
          <a:p>
            <a:r>
              <a:rPr lang="ru-RU" u="sng" dirty="0" smtClean="0">
                <a:solidFill>
                  <a:schemeClr val="tx2"/>
                </a:solidFill>
              </a:rPr>
              <a:t>Обязательная часть </a:t>
            </a:r>
            <a:r>
              <a:rPr lang="ru-RU" dirty="0" smtClean="0"/>
              <a:t>Программы предполагает комплексность подхода, обеспечивая развитие детей во всех пяти взаимодополняющих образовательных областях </a:t>
            </a:r>
          </a:p>
          <a:p>
            <a:endParaRPr lang="ru-RU" dirty="0" smtClean="0"/>
          </a:p>
          <a:p>
            <a:r>
              <a:rPr lang="ru-RU" u="sng" dirty="0" smtClean="0">
                <a:solidFill>
                  <a:schemeClr val="tx2"/>
                </a:solidFill>
              </a:rPr>
              <a:t>В части, формируемой участниками образовательных отношений, </a:t>
            </a:r>
            <a:r>
              <a:rPr lang="ru-RU" dirty="0" smtClean="0"/>
              <a:t>должны быть представлены выбранные и/или разработанные самостоятельно участниками образовательных отношений Программы, направленные на развитие детей в одной или нескольких образовательных областях, видах деятельности и/или культурных практиках (далее - парциальные образовательные программы), методики, формы организации образовательной работы.</a:t>
            </a:r>
            <a:endParaRPr lang="ru-RU"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4348" y="428604"/>
            <a:ext cx="7000924" cy="5386090"/>
          </a:xfrm>
          <a:prstGeom prst="rect">
            <a:avLst/>
          </a:prstGeom>
        </p:spPr>
        <p:txBody>
          <a:bodyPr wrap="square">
            <a:spAutoFit/>
          </a:bodyPr>
          <a:lstStyle/>
          <a:p>
            <a:r>
              <a:rPr lang="ru-RU" sz="2400" dirty="0" smtClean="0"/>
              <a:t> Объем обязательной части Программы рекомендуется не менее 60% от ее общего объема; </a:t>
            </a:r>
          </a:p>
          <a:p>
            <a:endParaRPr lang="ru-RU" sz="2400" dirty="0" smtClean="0"/>
          </a:p>
          <a:p>
            <a:r>
              <a:rPr lang="ru-RU" sz="2400" dirty="0" smtClean="0"/>
              <a:t>части, формируемой участниками образовательных отношений, не более 40%.</a:t>
            </a:r>
          </a:p>
          <a:p>
            <a:endParaRPr lang="ru-RU" sz="2400" dirty="0" smtClean="0"/>
          </a:p>
          <a:p>
            <a:endParaRPr lang="ru-RU" sz="2400" dirty="0" smtClean="0"/>
          </a:p>
          <a:p>
            <a:r>
              <a:rPr lang="ru-RU" sz="2400" dirty="0" smtClean="0"/>
              <a:t> Программа включает три основных раздела: </a:t>
            </a:r>
            <a:r>
              <a:rPr lang="ru-RU" sz="2800" dirty="0" smtClean="0">
                <a:solidFill>
                  <a:schemeClr val="tx2"/>
                </a:solidFill>
              </a:rPr>
              <a:t>целевой, содержательный и организационный</a:t>
            </a:r>
            <a:r>
              <a:rPr lang="ru-RU" sz="2400" dirty="0" smtClean="0"/>
              <a:t>, в каждом из которых отражается обязательная часть и часть, формируемая участниками образовательных отношений.</a:t>
            </a:r>
            <a:endParaRPr lang="ru-RU"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285728"/>
            <a:ext cx="7358114" cy="6001643"/>
          </a:xfrm>
          <a:prstGeom prst="rect">
            <a:avLst/>
          </a:prstGeom>
        </p:spPr>
        <p:txBody>
          <a:bodyPr wrap="square">
            <a:spAutoFit/>
          </a:bodyPr>
          <a:lstStyle/>
          <a:p>
            <a:r>
              <a:rPr lang="ru-RU" sz="2400" dirty="0" smtClean="0">
                <a:solidFill>
                  <a:schemeClr val="tx2"/>
                </a:solidFill>
              </a:rPr>
              <a:t>Целевой раздел </a:t>
            </a:r>
            <a:r>
              <a:rPr lang="ru-RU" dirty="0" smtClean="0"/>
              <a:t>включает в себя </a:t>
            </a:r>
            <a:r>
              <a:rPr lang="ru-RU" u="sng" dirty="0" smtClean="0"/>
              <a:t>пояснительную записку </a:t>
            </a:r>
            <a:r>
              <a:rPr lang="ru-RU" dirty="0" smtClean="0"/>
              <a:t>и </a:t>
            </a:r>
            <a:r>
              <a:rPr lang="ru-RU" u="sng" dirty="0" smtClean="0"/>
              <a:t>планируемые результаты освоения программы.</a:t>
            </a:r>
          </a:p>
          <a:p>
            <a:endParaRPr lang="ru-RU" u="sng" dirty="0" smtClean="0"/>
          </a:p>
          <a:p>
            <a:r>
              <a:rPr lang="ru-RU" u="sng" dirty="0" smtClean="0"/>
              <a:t>Пояснительная записка </a:t>
            </a:r>
            <a:r>
              <a:rPr lang="ru-RU" dirty="0" smtClean="0"/>
              <a:t>должна раскрывать:</a:t>
            </a:r>
          </a:p>
          <a:p>
            <a:endParaRPr lang="ru-RU" dirty="0" smtClean="0"/>
          </a:p>
          <a:p>
            <a:r>
              <a:rPr lang="ru-RU" dirty="0" smtClean="0"/>
              <a:t>цели и задачи реализации Программы;</a:t>
            </a:r>
          </a:p>
          <a:p>
            <a:endParaRPr lang="ru-RU" dirty="0" smtClean="0"/>
          </a:p>
          <a:p>
            <a:r>
              <a:rPr lang="ru-RU" dirty="0" smtClean="0"/>
              <a:t>принципы и подходы к формированию Программы;</a:t>
            </a:r>
          </a:p>
          <a:p>
            <a:endParaRPr lang="ru-RU" dirty="0" smtClean="0"/>
          </a:p>
          <a:p>
            <a:r>
              <a:rPr lang="ru-RU" dirty="0" smtClean="0"/>
              <a:t>значимые для разработки и реализации Программы характеристики, в том числе характеристики особенностей развития детей раннего и дошкольного возраста.</a:t>
            </a:r>
          </a:p>
          <a:p>
            <a:endParaRPr lang="ru-RU" dirty="0" smtClean="0"/>
          </a:p>
          <a:p>
            <a:r>
              <a:rPr lang="ru-RU" u="sng" dirty="0" smtClean="0"/>
              <a:t>Планируемые результаты освоения </a:t>
            </a:r>
            <a:r>
              <a:rPr lang="ru-RU" dirty="0" smtClean="0"/>
              <a:t>Программы конкретизируют требования Стандарта к целевым ориентирам в обязательной части и части, формируемой участниками образовательных отношений, с учетом возрастных возможностей и индивидуальных различий (индивидуальных траекторий развития) детей, а также особенностей развития детей с ограниченными возможностями здоровья, в том числе детей-инвалидов (далее - дети с ограниченными возможностями здоровья).</a:t>
            </a:r>
            <a:endParaRPr lang="ru-RU"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214290"/>
            <a:ext cx="7572428" cy="5447645"/>
          </a:xfrm>
          <a:prstGeom prst="rect">
            <a:avLst/>
          </a:prstGeom>
        </p:spPr>
        <p:txBody>
          <a:bodyPr wrap="square">
            <a:spAutoFit/>
          </a:bodyPr>
          <a:lstStyle/>
          <a:p>
            <a:r>
              <a:rPr lang="ru-RU" sz="2400" u="sng" dirty="0" smtClean="0">
                <a:solidFill>
                  <a:schemeClr val="tx2"/>
                </a:solidFill>
              </a:rPr>
              <a:t>Содержательный раздел </a:t>
            </a:r>
            <a:r>
              <a:rPr lang="ru-RU" dirty="0" smtClean="0"/>
              <a:t>представляет общее содержание Программы, обеспечивающее полноценное развитие личности детей. Должен включать:</a:t>
            </a:r>
          </a:p>
          <a:p>
            <a:endParaRPr lang="ru-RU" dirty="0" smtClean="0"/>
          </a:p>
          <a:p>
            <a:r>
              <a:rPr lang="ru-RU" dirty="0" smtClean="0"/>
              <a:t>а) описание образовательной деятельности в соответствии с направлениями развития ребенка, представленными в пяти образовательных областях, с учетом используемых вариативных примерных основных образовательных программ дошкольного образования и методических пособий, обеспечивающих реализацию данного содержания;</a:t>
            </a:r>
          </a:p>
          <a:p>
            <a:endParaRPr lang="ru-RU" dirty="0" smtClean="0"/>
          </a:p>
          <a:p>
            <a:r>
              <a:rPr lang="ru-RU" dirty="0" smtClean="0"/>
              <a:t>б) описание вариативных форм, способов, методов и средств реализации Программы с учетом возрастных и индивидуальных особенностей воспитанников, специфики их образовательных потребностей и интересов;</a:t>
            </a:r>
          </a:p>
          <a:p>
            <a:endParaRPr lang="ru-RU" dirty="0" smtClean="0"/>
          </a:p>
          <a:p>
            <a:r>
              <a:rPr lang="ru-RU" dirty="0" smtClean="0"/>
              <a:t>в) описание образовательной деятельности по профессиональной коррекции нарушений развития детей в случае, если эта работа предусмотрена Программой.</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428604"/>
            <a:ext cx="7572428" cy="5632311"/>
          </a:xfrm>
          <a:prstGeom prst="rect">
            <a:avLst/>
          </a:prstGeom>
        </p:spPr>
        <p:txBody>
          <a:bodyPr wrap="square">
            <a:spAutoFit/>
          </a:bodyPr>
          <a:lstStyle/>
          <a:p>
            <a:r>
              <a:rPr lang="ru-RU" sz="2400" dirty="0" smtClean="0"/>
              <a:t>В содержательном разделе Программы должны быть представлены:</a:t>
            </a:r>
          </a:p>
          <a:p>
            <a:endParaRPr lang="ru-RU" sz="2400" dirty="0" smtClean="0"/>
          </a:p>
          <a:p>
            <a:r>
              <a:rPr lang="ru-RU" sz="2400" dirty="0" smtClean="0"/>
              <a:t>а) особенности образовательной деятельности разных видов и культурных практик;</a:t>
            </a:r>
          </a:p>
          <a:p>
            <a:endParaRPr lang="ru-RU" sz="2400" dirty="0" smtClean="0"/>
          </a:p>
          <a:p>
            <a:r>
              <a:rPr lang="ru-RU" sz="2400" dirty="0" smtClean="0"/>
              <a:t>б) способы и направления поддержки детской инициативы;</a:t>
            </a:r>
          </a:p>
          <a:p>
            <a:endParaRPr lang="ru-RU" sz="2400" dirty="0" smtClean="0"/>
          </a:p>
          <a:p>
            <a:r>
              <a:rPr lang="ru-RU" sz="2400" dirty="0" smtClean="0"/>
              <a:t>в) особенности взаимодействия педагогического коллектива с семьями воспитанников;</a:t>
            </a:r>
          </a:p>
          <a:p>
            <a:endParaRPr lang="ru-RU" sz="2400" dirty="0" smtClean="0"/>
          </a:p>
          <a:p>
            <a:r>
              <a:rPr lang="ru-RU" sz="2400" dirty="0" smtClean="0"/>
              <a:t>г) иные характеристики содержания Программы, наиболее существенные с точки зрения авторов Программы.</a:t>
            </a:r>
            <a:endParaRPr lang="ru-RU" sz="2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500042"/>
            <a:ext cx="7572428" cy="5816977"/>
          </a:xfrm>
          <a:prstGeom prst="rect">
            <a:avLst/>
          </a:prstGeom>
        </p:spPr>
        <p:txBody>
          <a:bodyPr wrap="square">
            <a:spAutoFit/>
          </a:bodyPr>
          <a:lstStyle/>
          <a:p>
            <a:r>
              <a:rPr lang="ru-RU" sz="2400" u="sng" dirty="0" smtClean="0">
                <a:solidFill>
                  <a:schemeClr val="tx2"/>
                </a:solidFill>
              </a:rPr>
              <a:t>Часть Программы, формируемая участниками образовательных отношений</a:t>
            </a:r>
            <a:r>
              <a:rPr lang="ru-RU" sz="2400" dirty="0" smtClean="0"/>
              <a:t>, </a:t>
            </a:r>
            <a:r>
              <a:rPr lang="ru-RU" dirty="0" smtClean="0"/>
              <a:t>может включать различные направления, выбранные участниками образовательных отношений из числа парциальных и иных программ и/или созданных ими самостоятельно.</a:t>
            </a:r>
          </a:p>
          <a:p>
            <a:endParaRPr lang="ru-RU" dirty="0" smtClean="0"/>
          </a:p>
          <a:p>
            <a:r>
              <a:rPr lang="ru-RU" dirty="0" smtClean="0"/>
              <a:t>Данная часть Программы должна учитывать образовательные потребности, интересы и мотивы детей, членов их семей и педагогов и, в частности, </a:t>
            </a:r>
          </a:p>
          <a:p>
            <a:endParaRPr lang="ru-RU" dirty="0" smtClean="0"/>
          </a:p>
          <a:p>
            <a:r>
              <a:rPr lang="ru-RU" dirty="0" smtClean="0"/>
              <a:t>может быть ориентирована на:</a:t>
            </a:r>
          </a:p>
          <a:p>
            <a:r>
              <a:rPr lang="ru-RU" dirty="0" smtClean="0"/>
              <a:t>специфику национальных, </a:t>
            </a:r>
            <a:r>
              <a:rPr lang="ru-RU" dirty="0" err="1" smtClean="0"/>
              <a:t>социокультурных</a:t>
            </a:r>
            <a:r>
              <a:rPr lang="ru-RU" dirty="0" smtClean="0"/>
              <a:t> и иных условий, в которых осуществляется образовательная деятельность;</a:t>
            </a:r>
          </a:p>
          <a:p>
            <a:endParaRPr lang="ru-RU" dirty="0" smtClean="0"/>
          </a:p>
          <a:p>
            <a:r>
              <a:rPr lang="ru-RU" dirty="0" smtClean="0"/>
              <a:t>выбор тех парциальных образовательных программ и форм организации работы с детьми, которые в наибольшей степени соответствуют потребностям и интересам детей, а также возможностям педагогического коллектива;</a:t>
            </a:r>
          </a:p>
          <a:p>
            <a:endParaRPr lang="ru-RU" dirty="0" smtClean="0"/>
          </a:p>
          <a:p>
            <a:r>
              <a:rPr lang="ru-RU" dirty="0" smtClean="0"/>
              <a:t>сложившиеся традиции Организации или Группы.</a:t>
            </a:r>
            <a:endParaRPr lang="ru-RU"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285728"/>
            <a:ext cx="8143900" cy="6740307"/>
          </a:xfrm>
          <a:prstGeom prst="rect">
            <a:avLst/>
          </a:prstGeom>
        </p:spPr>
        <p:txBody>
          <a:bodyPr wrap="square">
            <a:spAutoFit/>
          </a:bodyPr>
          <a:lstStyle/>
          <a:p>
            <a:r>
              <a:rPr lang="ru-RU" sz="1600" dirty="0" smtClean="0"/>
              <a:t>Содержание коррекционной работы и/или инклюзивного образования включается в Программу, если планируется ее освоение детьми с ограниченными возможностями здоровья.</a:t>
            </a:r>
          </a:p>
          <a:p>
            <a:r>
              <a:rPr lang="ru-RU" sz="1600" dirty="0" smtClean="0"/>
              <a:t>Данный раздел должен содержать специальные условия для получения образования детьми с ограниченными возможностями здоровья, в том числе механизмы адаптации Программы для указанных детей, использование специальных образовательных программ и методов, специальных методических пособий и дидактических материалов, проведение групповых и индивидуальных коррекционных занятий и осуществления квалифицированной коррекции нарушений их развития.</a:t>
            </a:r>
          </a:p>
          <a:p>
            <a:r>
              <a:rPr lang="ru-RU" sz="1600" dirty="0" smtClean="0"/>
              <a:t>Коррекционная работа и/или инклюзивное образование должны быть направлены на:</a:t>
            </a:r>
          </a:p>
          <a:p>
            <a:r>
              <a:rPr lang="ru-RU" sz="1600" dirty="0" smtClean="0"/>
              <a:t>1) обеспечение коррекции нарушений развития различных категорий детей с ограниченными возможностями здоровья, оказание им квалифицированной помощи в освоении Программы;</a:t>
            </a:r>
          </a:p>
          <a:p>
            <a:r>
              <a:rPr lang="ru-RU" sz="1600" dirty="0" smtClean="0"/>
              <a:t>2) освоение детьми с ограниченными возможностями здоровья Программы, их разностороннее развитие с учетом возрастных и индивидуальных особенностей и особых образовательных потребностей, социальной адаптации.</a:t>
            </a:r>
          </a:p>
          <a:p>
            <a:r>
              <a:rPr lang="ru-RU" sz="1600" dirty="0" smtClean="0"/>
              <a:t>Коррекционная работа и/или инклюзивное образование детей с ограниченными возможностями здоровья, осваивающих Программу в Группах комбинированной и компенсирующей направленности (в том числе и для детей со сложными (комплексными) нарушениями), должны учитывать особенности развития и специфические образовательные потребности каждой категории детей.</a:t>
            </a:r>
          </a:p>
          <a:p>
            <a:r>
              <a:rPr lang="ru-RU" sz="1600" dirty="0" smtClean="0"/>
              <a:t>В случае организации инклюзивного образования по основаниям, не связанным с ограниченными возможностями здоровья детей, выделение данного раздела не является обязательным; в случае же его выделения содержание данного раздела определяется Организацией самостоятельно</a:t>
            </a:r>
            <a:r>
              <a:rPr lang="ru-RU" sz="1400" dirty="0" smtClean="0"/>
              <a:t>.</a:t>
            </a:r>
            <a:endParaRPr lang="ru-RU" sz="14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642918"/>
            <a:ext cx="7786742" cy="5724644"/>
          </a:xfrm>
          <a:prstGeom prst="rect">
            <a:avLst/>
          </a:prstGeom>
        </p:spPr>
        <p:txBody>
          <a:bodyPr wrap="square">
            <a:spAutoFit/>
          </a:bodyPr>
          <a:lstStyle/>
          <a:p>
            <a:r>
              <a:rPr lang="ru-RU" sz="2400" u="sng" dirty="0" smtClean="0">
                <a:solidFill>
                  <a:schemeClr val="tx2"/>
                </a:solidFill>
              </a:rPr>
              <a:t>Организационный раздел </a:t>
            </a:r>
            <a:r>
              <a:rPr lang="ru-RU" dirty="0" smtClean="0"/>
              <a:t>должен содержать описание материально-технического обеспечения Программы, обеспеченности методическими материалами и средствами обучения и воспитания, включать распорядок и/или режим дня, а также особенности традиционных событий, праздников, мероприятий; особенности организации развивающей предметно-пространственной среды.</a:t>
            </a:r>
          </a:p>
          <a:p>
            <a:endParaRPr lang="ru-RU" dirty="0" smtClean="0"/>
          </a:p>
          <a:p>
            <a:r>
              <a:rPr lang="ru-RU" dirty="0" smtClean="0"/>
              <a:t>В случае если обязательная часть Программы соответствует примерной программе, она оформляется в виде ссылки на соответствующую примерную программу. Обязательная часть должна быть представлена развернуто в соответствии </a:t>
            </a:r>
            <a:r>
              <a:rPr lang="ru-RU" dirty="0" smtClean="0">
                <a:hlinkClick r:id="rId2" action="ppaction://hlinksldjump"/>
              </a:rPr>
              <a:t>с пунктом 2.11 </a:t>
            </a:r>
            <a:r>
              <a:rPr lang="ru-RU" dirty="0" smtClean="0"/>
              <a:t>Стандарта, в случае если она не соответствует одной из примерных программ.</a:t>
            </a:r>
          </a:p>
          <a:p>
            <a:endParaRPr lang="ru-RU" dirty="0" smtClean="0"/>
          </a:p>
          <a:p>
            <a:r>
              <a:rPr lang="ru-RU" dirty="0" smtClean="0"/>
              <a:t>Часть Программы, формируемая участниками образовательных отношений, может быть представлена в виде ссылок на соответствующую методическую литературу, позволяющую ознакомиться с содержанием выбранных участниками образовательных отношений парциальных программ, методик, форм организации образовательной работы.</a:t>
            </a:r>
            <a:endParaRPr lang="ru-RU"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612845"/>
            <a:ext cx="7358114" cy="5447645"/>
          </a:xfrm>
          <a:prstGeom prst="rect">
            <a:avLst/>
          </a:prstGeom>
        </p:spPr>
        <p:txBody>
          <a:bodyPr wrap="square">
            <a:spAutoFit/>
          </a:bodyPr>
          <a:lstStyle/>
          <a:p>
            <a:r>
              <a:rPr lang="ru-RU" sz="2400" u="sng" dirty="0" smtClean="0">
                <a:solidFill>
                  <a:schemeClr val="tx2"/>
                </a:solidFill>
              </a:rPr>
              <a:t>Дополнительным разделом Программы </a:t>
            </a:r>
            <a:r>
              <a:rPr lang="ru-RU" dirty="0" smtClean="0"/>
              <a:t>является текст ее краткой презентации. </a:t>
            </a:r>
          </a:p>
          <a:p>
            <a:endParaRPr lang="ru-RU" dirty="0" smtClean="0"/>
          </a:p>
          <a:p>
            <a:r>
              <a:rPr lang="ru-RU" dirty="0" smtClean="0"/>
              <a:t>Краткая презентация Программы должна быть ориентирована на родителей (законных представителей) детей и доступна для ознакомления.</a:t>
            </a:r>
          </a:p>
          <a:p>
            <a:endParaRPr lang="ru-RU" dirty="0" smtClean="0"/>
          </a:p>
          <a:p>
            <a:r>
              <a:rPr lang="ru-RU" dirty="0" smtClean="0"/>
              <a:t>В краткой презентации Программы должны быть указаны:</a:t>
            </a:r>
          </a:p>
          <a:p>
            <a:endParaRPr lang="ru-RU" dirty="0" smtClean="0"/>
          </a:p>
          <a:p>
            <a:pPr marL="342900" indent="-342900">
              <a:buAutoNum type="arabicParenR"/>
            </a:pPr>
            <a:r>
              <a:rPr lang="ru-RU" dirty="0" smtClean="0"/>
              <a:t>возрастные и иные категории детей, на которых ориентирована Программа Организации, в том числе категории детей с ограниченными возможностями здоровья, если Программа предусматривает особенности ее реализации для этой категории детей;</a:t>
            </a:r>
          </a:p>
          <a:p>
            <a:pPr marL="342900" indent="-342900">
              <a:buAutoNum type="arabicParenR"/>
            </a:pPr>
            <a:endParaRPr lang="ru-RU" dirty="0" smtClean="0"/>
          </a:p>
          <a:p>
            <a:r>
              <a:rPr lang="ru-RU" dirty="0" smtClean="0"/>
              <a:t>2) используемые Примерные программы;</a:t>
            </a:r>
          </a:p>
          <a:p>
            <a:endParaRPr lang="ru-RU" dirty="0" smtClean="0"/>
          </a:p>
          <a:p>
            <a:r>
              <a:rPr lang="ru-RU" dirty="0" smtClean="0"/>
              <a:t>3) характеристика взаимодействия педагогического коллектива с семьями детей.</a:t>
            </a: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1472" y="571480"/>
            <a:ext cx="7358114" cy="7017306"/>
          </a:xfrm>
          <a:prstGeom prst="rect">
            <a:avLst/>
          </a:prstGeom>
        </p:spPr>
        <p:txBody>
          <a:bodyPr wrap="square">
            <a:spAutoFit/>
          </a:bodyPr>
          <a:lstStyle/>
          <a:p>
            <a:r>
              <a:rPr lang="ru-RU" sz="2400" dirty="0" smtClean="0"/>
              <a:t>Предметом регулирования Стандарта являются отношения в сфере образования, возникающие при реализации образовательной программы дошкольного образования (далее - Программа).</a:t>
            </a:r>
          </a:p>
          <a:p>
            <a:r>
              <a:rPr lang="ru-RU" sz="2400" dirty="0" smtClean="0"/>
              <a:t>Образовательная деятельность по Программе осуществляется организациями, осуществляющими образовательную деятельность, индивидуальными предпринимателями (далее вместе - Организации).</a:t>
            </a:r>
          </a:p>
          <a:p>
            <a:r>
              <a:rPr lang="ru-RU" sz="2400" dirty="0" smtClean="0"/>
              <a:t>Положения настоящего Стандарта могут использоваться родителями (законными представителями) при получении детьми дошкольного образования в форме семейного образования</a:t>
            </a:r>
            <a:r>
              <a:rPr lang="ru-RU" dirty="0" smtClean="0"/>
              <a:t>.</a:t>
            </a:r>
          </a:p>
          <a:p>
            <a:endParaRPr lang="ru-RU" dirty="0" smtClean="0"/>
          </a:p>
          <a:p>
            <a:endParaRPr lang="ru-RU" dirty="0" smtClean="0"/>
          </a:p>
          <a:p>
            <a:endParaRPr lang="ru-RU" dirty="0" smtClean="0"/>
          </a:p>
          <a:p>
            <a:endParaRPr lang="ru-RU" dirty="0" smtClean="0"/>
          </a:p>
          <a:p>
            <a:endParaRPr lang="ru-RU"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214282" y="142852"/>
            <a:ext cx="7929618"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ctr"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ТРЕБОВАНИЯ К УСЛОВИЯМ РЕАЛИЗАЦИИ ОСНОВНОЙ</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ctr"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ОБРАЗОВАТЕЛЬНОЙ ПРОГРАММЫ ДОШКОЛЬНОГО ОБРАЗОВАНИЯ</a:t>
            </a:r>
          </a:p>
          <a:p>
            <a:pPr marL="0" marR="0" lvl="0" indent="342900" algn="ctr"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включают требования к психолого-педагогическим, кадровым, материально-техническим и финансовым условиям реализации Программы, а также к развивающей предметно-пространственной среде.</a:t>
            </a:r>
          </a:p>
          <a:p>
            <a:r>
              <a:rPr lang="ru-RU" sz="2000" dirty="0" smtClean="0"/>
              <a:t>направлены на создание социальной ситуации развития для участников образовательных отношений, включая создание образовательной среды, которая:</a:t>
            </a:r>
          </a:p>
          <a:p>
            <a:r>
              <a:rPr lang="ru-RU" sz="2000" dirty="0" smtClean="0"/>
              <a:t>1) гарантирует охрану и укрепление физического и психического здоровья детей;</a:t>
            </a:r>
          </a:p>
          <a:p>
            <a:r>
              <a:rPr lang="ru-RU" sz="2000" dirty="0" smtClean="0"/>
              <a:t>2) обеспечивает эмоциональное благополучие детей;</a:t>
            </a:r>
          </a:p>
          <a:p>
            <a:r>
              <a:rPr lang="ru-RU" sz="2000" dirty="0" smtClean="0"/>
              <a:t>3) способствует профессиональному развитию педагогических работников;</a:t>
            </a:r>
          </a:p>
          <a:p>
            <a:r>
              <a:rPr lang="ru-RU" sz="2000" dirty="0" smtClean="0"/>
              <a:t>4) создает условия для развивающего вариативного дошкольного образования;</a:t>
            </a:r>
          </a:p>
          <a:p>
            <a:r>
              <a:rPr lang="ru-RU" sz="2000" dirty="0" smtClean="0"/>
              <a:t>5) обеспечивает открытость дошкольного образования;</a:t>
            </a:r>
          </a:p>
          <a:p>
            <a:r>
              <a:rPr lang="ru-RU" sz="2000" dirty="0" smtClean="0"/>
              <a:t>6) создает условия для участия родителей (законных представителей) в образовательной деятельности.</a:t>
            </a:r>
          </a:p>
          <a:p>
            <a:pPr marL="0" marR="0" lvl="0" indent="342900" algn="ctr"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142852"/>
            <a:ext cx="7929618" cy="6740307"/>
          </a:xfrm>
          <a:prstGeom prst="rect">
            <a:avLst/>
          </a:prstGeom>
        </p:spPr>
        <p:txBody>
          <a:bodyPr wrap="square">
            <a:spAutoFit/>
          </a:bodyPr>
          <a:lstStyle/>
          <a:p>
            <a:r>
              <a:rPr lang="ru-RU" dirty="0" smtClean="0"/>
              <a:t>Для успешной реализации Программы должны быть обеспечены следующие </a:t>
            </a:r>
            <a:r>
              <a:rPr lang="ru-RU" dirty="0" smtClean="0">
                <a:solidFill>
                  <a:schemeClr val="tx2"/>
                </a:solidFill>
              </a:rPr>
              <a:t>психолого-педагогические условия:</a:t>
            </a:r>
          </a:p>
          <a:p>
            <a:r>
              <a:rPr lang="ru-RU" dirty="0" smtClean="0"/>
              <a:t>1) уважение взрослых к человеческому достоинству детей, формирование и поддержка их положительной самооценки, уверенности в собственных возможностях и способностях;</a:t>
            </a:r>
          </a:p>
          <a:p>
            <a:r>
              <a:rPr lang="ru-RU" dirty="0" smtClean="0"/>
              <a:t>2) использование в образовательной деятельности форм и методов работы с детьми, соответствующих их возрастным и индивидуальным особенностям (недопустимость как искусственного ускорения, так и искусственного замедления развития детей);</a:t>
            </a:r>
          </a:p>
          <a:p>
            <a:r>
              <a:rPr lang="ru-RU" dirty="0" smtClean="0"/>
              <a:t>3) построение образовательной деятельности на основе взаимодействия взрослых с детьми, ориентированного на интересы и возможности каждого ребенка и учитывающего социальную ситуацию его развития;</a:t>
            </a:r>
          </a:p>
          <a:p>
            <a:r>
              <a:rPr lang="ru-RU" dirty="0" smtClean="0"/>
              <a:t>4) поддержка взрослыми положительного, доброжелательного отношения детей друг к другу и взаимодействия детей друг с другом в разных видах деятельности;</a:t>
            </a:r>
          </a:p>
          <a:p>
            <a:r>
              <a:rPr lang="ru-RU" dirty="0" smtClean="0"/>
              <a:t>5) поддержка инициативы и самостоятельности детей в специфических для них видах деятельности;</a:t>
            </a:r>
          </a:p>
          <a:p>
            <a:r>
              <a:rPr lang="ru-RU" dirty="0" smtClean="0"/>
              <a:t>6) возможность выбора детьми материалов, видов активности, участников совместной деятельности и общения;</a:t>
            </a:r>
          </a:p>
          <a:p>
            <a:r>
              <a:rPr lang="ru-RU" dirty="0" smtClean="0"/>
              <a:t>7) защита детей от всех форм физического и психического насилия </a:t>
            </a:r>
          </a:p>
          <a:p>
            <a:r>
              <a:rPr lang="ru-RU" dirty="0" smtClean="0"/>
              <a:t>8) поддержка родителей (законных представителей) в воспитании детей, охране и укреплении их здоровья, вовлечение семей непосредственно в образовательную деятельность</a:t>
            </a:r>
            <a:endParaRPr lang="ru-RU"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612845"/>
            <a:ext cx="7572428" cy="5078313"/>
          </a:xfrm>
          <a:prstGeom prst="rect">
            <a:avLst/>
          </a:prstGeom>
        </p:spPr>
        <p:txBody>
          <a:bodyPr wrap="square">
            <a:spAutoFit/>
          </a:bodyPr>
          <a:lstStyle/>
          <a:p>
            <a:r>
              <a:rPr lang="ru-RU" dirty="0" smtClean="0"/>
              <a:t>При реализации Программы может проводиться оценка индивидуального развития детей. </a:t>
            </a:r>
          </a:p>
          <a:p>
            <a:endParaRPr lang="ru-RU" dirty="0" smtClean="0"/>
          </a:p>
          <a:p>
            <a:r>
              <a:rPr lang="ru-RU" dirty="0" smtClean="0"/>
              <a:t>Такая оценка производится педагогическим работником в рамках педагогической диагностики (оценки индивидуального развития детей дошкольного возраста, связанной с оценкой эффективности педагогических действий и лежащей в основе их дальнейшего планирования).</a:t>
            </a:r>
          </a:p>
          <a:p>
            <a:endParaRPr lang="ru-RU" dirty="0" smtClean="0"/>
          </a:p>
          <a:p>
            <a:r>
              <a:rPr lang="ru-RU" dirty="0" smtClean="0"/>
              <a:t>Результаты педагогической диагностики (мониторинга) могут использоваться исключительно для решения следующих образовательных задач:</a:t>
            </a:r>
          </a:p>
          <a:p>
            <a:endParaRPr lang="ru-RU" dirty="0" smtClean="0"/>
          </a:p>
          <a:p>
            <a:pPr marL="342900" indent="-342900">
              <a:buAutoNum type="arabicParenR"/>
            </a:pPr>
            <a:r>
              <a:rPr lang="ru-RU" dirty="0" smtClean="0">
                <a:solidFill>
                  <a:schemeClr val="tx2"/>
                </a:solidFill>
              </a:rPr>
              <a:t>индивидуализации образования (в том числе поддержки ребенка, построения его образовательной траектории или профессиональной коррекции особенностей его развития);</a:t>
            </a:r>
          </a:p>
          <a:p>
            <a:pPr marL="342900" indent="-342900">
              <a:buAutoNum type="arabicParenR"/>
            </a:pPr>
            <a:endParaRPr lang="ru-RU" dirty="0" smtClean="0">
              <a:solidFill>
                <a:schemeClr val="tx2"/>
              </a:solidFill>
            </a:endParaRPr>
          </a:p>
          <a:p>
            <a:r>
              <a:rPr lang="ru-RU" dirty="0" smtClean="0">
                <a:solidFill>
                  <a:schemeClr val="tx2"/>
                </a:solidFill>
              </a:rPr>
              <a:t>2) оптимизации работы с группой детей.</a:t>
            </a:r>
            <a:endParaRPr lang="ru-RU" dirty="0">
              <a:solidFill>
                <a:schemeClr val="tx2"/>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1000108"/>
            <a:ext cx="7572428" cy="3693319"/>
          </a:xfrm>
          <a:prstGeom prst="rect">
            <a:avLst/>
          </a:prstGeom>
        </p:spPr>
        <p:txBody>
          <a:bodyPr wrap="square">
            <a:spAutoFit/>
          </a:bodyPr>
          <a:lstStyle/>
          <a:p>
            <a:r>
              <a:rPr lang="ru-RU" dirty="0" smtClean="0"/>
              <a:t>При необходимости используется </a:t>
            </a:r>
            <a:r>
              <a:rPr lang="ru-RU" dirty="0" smtClean="0">
                <a:solidFill>
                  <a:schemeClr val="tx2"/>
                </a:solidFill>
              </a:rPr>
              <a:t>психологическая диагностика </a:t>
            </a:r>
            <a:r>
              <a:rPr lang="ru-RU" dirty="0" smtClean="0"/>
              <a:t>развития детей (выявление и изучение индивидуально-психологических особенностей детей), которую проводят квалифицированные специалисты </a:t>
            </a:r>
            <a:r>
              <a:rPr lang="ru-RU" dirty="0" smtClean="0">
                <a:solidFill>
                  <a:schemeClr val="tx2"/>
                </a:solidFill>
              </a:rPr>
              <a:t>(педагоги-психологи, психологи).</a:t>
            </a:r>
          </a:p>
          <a:p>
            <a:endParaRPr lang="ru-RU" dirty="0" smtClean="0"/>
          </a:p>
          <a:p>
            <a:r>
              <a:rPr lang="ru-RU" dirty="0" smtClean="0"/>
              <a:t>Участие ребенка в </a:t>
            </a:r>
            <a:r>
              <a:rPr lang="ru-RU" dirty="0" smtClean="0">
                <a:solidFill>
                  <a:schemeClr val="tx2"/>
                </a:solidFill>
              </a:rPr>
              <a:t>психологической диагностике допускается только с согласия его родителей (законных представителей).</a:t>
            </a:r>
          </a:p>
          <a:p>
            <a:endParaRPr lang="ru-RU" dirty="0" smtClean="0">
              <a:solidFill>
                <a:schemeClr val="tx2"/>
              </a:solidFill>
            </a:endParaRPr>
          </a:p>
          <a:p>
            <a:r>
              <a:rPr lang="ru-RU" dirty="0" smtClean="0"/>
              <a:t>Результаты психологической диагностики могут использоваться для решения задач психологического сопровождения и проведения квалифицированной коррекции развития детей.</a:t>
            </a:r>
          </a:p>
          <a:p>
            <a:endParaRPr lang="ru-RU" dirty="0" smtClean="0"/>
          </a:p>
          <a:p>
            <a:endParaRPr lang="ru-RU" dirty="0"/>
          </a:p>
        </p:txBody>
      </p:sp>
      <p:sp>
        <p:nvSpPr>
          <p:cNvPr id="3" name="Прямоугольник 2"/>
          <p:cNvSpPr/>
          <p:nvPr/>
        </p:nvSpPr>
        <p:spPr>
          <a:xfrm>
            <a:off x="1714480" y="5072074"/>
            <a:ext cx="4572000" cy="923330"/>
          </a:xfrm>
          <a:prstGeom prst="rect">
            <a:avLst/>
          </a:prstGeom>
        </p:spPr>
        <p:txBody>
          <a:bodyPr>
            <a:spAutoFit/>
          </a:bodyPr>
          <a:lstStyle/>
          <a:p>
            <a:r>
              <a:rPr lang="ru-RU" dirty="0" smtClean="0"/>
              <a:t>Наполняемость Группы определяется с учетом возраста детей, их состояния здоровья, специфики Программы.</a:t>
            </a:r>
            <a:endParaRPr lang="ru-RU"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14290"/>
            <a:ext cx="8072494" cy="6524863"/>
          </a:xfrm>
          <a:prstGeom prst="rect">
            <a:avLst/>
          </a:prstGeom>
        </p:spPr>
        <p:txBody>
          <a:bodyPr wrap="square">
            <a:spAutoFit/>
          </a:bodyPr>
          <a:lstStyle/>
          <a:p>
            <a:r>
              <a:rPr lang="ru-RU" sz="1400" dirty="0" smtClean="0"/>
              <a:t>3.2.5. </a:t>
            </a:r>
            <a:r>
              <a:rPr lang="ru-RU" sz="1400" u="sng" dirty="0" smtClean="0"/>
              <a:t>Условия, необходимые для создания социальной ситуации развития детей, соответствующей специфике дошкольного возраста, предполагают</a:t>
            </a:r>
            <a:r>
              <a:rPr lang="ru-RU" sz="1400" dirty="0" smtClean="0"/>
              <a:t>:</a:t>
            </a:r>
          </a:p>
          <a:p>
            <a:r>
              <a:rPr lang="ru-RU" sz="1400" dirty="0" smtClean="0"/>
              <a:t>1) обеспечение эмоционального благополучия через: непосредственное общение с каждым ребенком; уважительное отношение к каждому ребенку, к его чувствам и потребностям;</a:t>
            </a:r>
          </a:p>
          <a:p>
            <a:r>
              <a:rPr lang="ru-RU" sz="1400" dirty="0" smtClean="0"/>
              <a:t>2) поддержку индивидуальности и инициативы детей через:</a:t>
            </a:r>
          </a:p>
          <a:p>
            <a:r>
              <a:rPr lang="ru-RU" sz="1400" dirty="0" smtClean="0"/>
              <a:t>создание условий для свободного выбора детьми деятельности, участников совместной деятельности; создание условий для принятия детьми решений, выражения своих чувств и мыслей;  </a:t>
            </a:r>
            <a:r>
              <a:rPr lang="ru-RU" sz="1400" dirty="0" err="1" smtClean="0"/>
              <a:t>недирективную</a:t>
            </a:r>
            <a:r>
              <a:rPr lang="ru-RU" sz="1400" dirty="0" smtClean="0"/>
              <a:t> помощь детям, поддержку детской инициативы и самостоятельности в разных видах деятельности (игровой, исследовательской, проектной, познавательной и т.д.);</a:t>
            </a:r>
          </a:p>
          <a:p>
            <a:r>
              <a:rPr lang="ru-RU" sz="1400" dirty="0" smtClean="0"/>
              <a:t>3) установление правил взаимодействия в разных ситуациях:</a:t>
            </a:r>
          </a:p>
          <a:p>
            <a:r>
              <a:rPr lang="ru-RU" sz="1400" dirty="0" smtClean="0"/>
              <a:t>создание условий для позитивных, доброжелательных отношений между детьми, в том числе принадлежащими к разным национально-культурным, религиозным общностям и социальным слоям, а также имеющими различные (в том числе ограниченные) возможности здоровья;</a:t>
            </a:r>
          </a:p>
          <a:p>
            <a:r>
              <a:rPr lang="ru-RU" sz="1400" dirty="0" smtClean="0"/>
              <a:t>развитие коммуникативных способностей детей, позволяющих разрешать конфликтные ситуации со </a:t>
            </a:r>
            <a:r>
              <a:rPr lang="ru-RU" sz="1400" dirty="0" err="1" smtClean="0"/>
              <a:t>сверстниками;развитие</a:t>
            </a:r>
            <a:r>
              <a:rPr lang="ru-RU" sz="1400" dirty="0" smtClean="0"/>
              <a:t> умения детей работать в группе сверстников;</a:t>
            </a:r>
          </a:p>
          <a:p>
            <a:r>
              <a:rPr lang="ru-RU" sz="1400" dirty="0" smtClean="0"/>
              <a:t>4) построение вариативного развивающего образования, ориентированного на уровень развития, проявляющийся у ребенка в совместной деятельности со взрослым и более опытными сверстниками, но не актуализирующийся в его индивидуальной деятельности (далее - зона ближайшего развития каждого ребенка), через:</a:t>
            </a:r>
          </a:p>
          <a:p>
            <a:r>
              <a:rPr lang="ru-RU" sz="1400" dirty="0" smtClean="0"/>
              <a:t>создание условий для овладения культурными средствами деятельности;</a:t>
            </a:r>
          </a:p>
          <a:p>
            <a:r>
              <a:rPr lang="ru-RU" sz="1400" dirty="0" smtClean="0"/>
              <a:t>организацию видов деятельности, способствующих развитию мышления, речи, общения, воображения и детского творчества, личностного, физического и художественно-эстетического развития детей; поддержку спонтанной игры детей, ее обогащение, обеспечение игрового времени и пространства; оценку индивидуального развития детей;</a:t>
            </a:r>
          </a:p>
          <a:p>
            <a:r>
              <a:rPr lang="ru-RU" sz="1400" dirty="0" smtClean="0"/>
              <a:t>5) взаимодействие с родителями (законными представителями) по вопросам образования ребенка, непосредственного вовлечения их в образовательную деятельность, в том числе посредством создания образовательных проектов совместно с семьей на основе выявления потребностей и поддержки образовательных инициатив семьи</a:t>
            </a:r>
            <a:r>
              <a:rPr lang="ru-RU" sz="1200" dirty="0" smtClean="0"/>
              <a:t>.</a:t>
            </a:r>
            <a:endParaRPr lang="ru-RU" sz="12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751344"/>
            <a:ext cx="7786742" cy="4524315"/>
          </a:xfrm>
          <a:prstGeom prst="rect">
            <a:avLst/>
          </a:prstGeom>
        </p:spPr>
        <p:txBody>
          <a:bodyPr wrap="square">
            <a:spAutoFit/>
          </a:bodyPr>
          <a:lstStyle/>
          <a:p>
            <a:r>
              <a:rPr lang="ru-RU" sz="2400" dirty="0" smtClean="0"/>
              <a:t>В целях эффективной реализации Программы должны быть созданы условия для:</a:t>
            </a:r>
          </a:p>
          <a:p>
            <a:endParaRPr lang="ru-RU" sz="2400" dirty="0" smtClean="0"/>
          </a:p>
          <a:p>
            <a:pPr marL="342900" indent="-342900">
              <a:buAutoNum type="arabicParenR"/>
            </a:pPr>
            <a:r>
              <a:rPr lang="ru-RU" dirty="0" smtClean="0"/>
              <a:t>профессионального развития педагогических и руководящих работников, в том числе их дополнительного профессионального образования;</a:t>
            </a:r>
          </a:p>
          <a:p>
            <a:pPr marL="342900" indent="-342900">
              <a:buAutoNum type="arabicParenR"/>
            </a:pPr>
            <a:endParaRPr lang="ru-RU" dirty="0" smtClean="0"/>
          </a:p>
          <a:p>
            <a:r>
              <a:rPr lang="ru-RU" dirty="0" smtClean="0"/>
              <a:t>2) консультативной поддержки педагогических работников и родителей (законных представителей) по вопросам образования и охраны здоровья детей, в том числе инклюзивного образования (в случае его организации)</a:t>
            </a:r>
          </a:p>
          <a:p>
            <a:endParaRPr lang="ru-RU" dirty="0" smtClean="0"/>
          </a:p>
          <a:p>
            <a:r>
              <a:rPr lang="ru-RU" dirty="0" smtClean="0"/>
              <a:t>3) организационно-методического сопровождения процесса реализации Программы, в том числе во взаимодействии со сверстниками и взрослыми.</a:t>
            </a:r>
            <a:endParaRPr lang="ru-RU"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1472" y="751344"/>
            <a:ext cx="7143800" cy="6001643"/>
          </a:xfrm>
          <a:prstGeom prst="rect">
            <a:avLst/>
          </a:prstGeom>
        </p:spPr>
        <p:txBody>
          <a:bodyPr wrap="square">
            <a:spAutoFit/>
          </a:bodyPr>
          <a:lstStyle/>
          <a:p>
            <a:r>
              <a:rPr lang="ru-RU" sz="2400" dirty="0" smtClean="0"/>
              <a:t>Для коррекционной работы с детьми с ограниченными возможностями здоровья, осваивающими Программу совместно с другими детьми в Группах комбинированной направленности, должны создаваться условия в соответствии с перечнем и планом реализации индивидуально ориентированных коррекционных мероприятий, обеспечивающих удовлетворение особых образовательных потребностей детей с ограниченными возможностями здоровья.</a:t>
            </a:r>
          </a:p>
          <a:p>
            <a:endParaRPr lang="ru-RU" sz="2400" dirty="0" smtClean="0"/>
          </a:p>
          <a:p>
            <a:r>
              <a:rPr lang="ru-RU" sz="2400" dirty="0" smtClean="0"/>
              <a:t>При создании условий для работы с детьми-инвалидами, осваивающими Программу, должна учитываться индивидуальная программа реабилитации ребенка-инвалида.</a:t>
            </a:r>
            <a:endParaRPr lang="ru-RU" sz="24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428605"/>
            <a:ext cx="7643866" cy="5324535"/>
          </a:xfrm>
          <a:prstGeom prst="rect">
            <a:avLst/>
          </a:prstGeom>
        </p:spPr>
        <p:txBody>
          <a:bodyPr wrap="square">
            <a:spAutoFit/>
          </a:bodyPr>
          <a:lstStyle/>
          <a:p>
            <a:r>
              <a:rPr lang="ru-RU" sz="2800" dirty="0" smtClean="0"/>
              <a:t>Организация должна создавать возможности</a:t>
            </a:r>
            <a:endParaRPr lang="ru-RU" sz="2400" dirty="0" smtClean="0">
              <a:solidFill>
                <a:schemeClr val="tx2"/>
              </a:solidFill>
            </a:endParaRPr>
          </a:p>
          <a:p>
            <a:endParaRPr lang="ru-RU" sz="2400" dirty="0" smtClean="0">
              <a:solidFill>
                <a:schemeClr val="tx2"/>
              </a:solidFill>
            </a:endParaRPr>
          </a:p>
          <a:p>
            <a:pPr marL="457200" indent="-457200">
              <a:buAutoNum type="arabicParenR"/>
            </a:pPr>
            <a:r>
              <a:rPr lang="ru-RU" sz="2400" dirty="0" smtClean="0"/>
              <a:t>для предоставления информации о Программе семье и всем заинтересованным лицам, вовлеченным в образовательную деятельность, а также широкой общественности;</a:t>
            </a:r>
          </a:p>
          <a:p>
            <a:pPr marL="457200" indent="-457200"/>
            <a:endParaRPr lang="ru-RU" sz="2400" dirty="0" smtClean="0"/>
          </a:p>
          <a:p>
            <a:r>
              <a:rPr lang="ru-RU" sz="2400" dirty="0" smtClean="0"/>
              <a:t>2) для взрослых по поиску, использованию материалов, обеспечивающих реализацию Программы, в том числе в информационной среде;</a:t>
            </a:r>
          </a:p>
          <a:p>
            <a:endParaRPr lang="ru-RU" sz="2400" dirty="0" smtClean="0"/>
          </a:p>
          <a:p>
            <a:r>
              <a:rPr lang="ru-RU" sz="2400" dirty="0" smtClean="0"/>
              <a:t>3) для обсуждения с родителями (законными представителями) детей вопросов, связанных с реализацией Программы.</a:t>
            </a:r>
            <a:endParaRPr lang="ru-RU" sz="24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1166843"/>
            <a:ext cx="7572428" cy="4893647"/>
          </a:xfrm>
          <a:prstGeom prst="rect">
            <a:avLst/>
          </a:prstGeom>
        </p:spPr>
        <p:txBody>
          <a:bodyPr wrap="square">
            <a:spAutoFit/>
          </a:bodyPr>
          <a:lstStyle/>
          <a:p>
            <a:r>
              <a:rPr lang="ru-RU" sz="2400" dirty="0" smtClean="0"/>
              <a:t>Максимально допустимый объем образовательной нагрузки должен соответствовать санитарно-эпидемиологическим правилам и нормативам </a:t>
            </a:r>
            <a:r>
              <a:rPr lang="ru-RU" sz="2400" dirty="0" err="1" smtClean="0"/>
              <a:t>СанПиН</a:t>
            </a:r>
            <a:r>
              <a:rPr lang="ru-RU" sz="2400" dirty="0" smtClean="0"/>
              <a:t> 2.4.1.3049-13 "Санитарно-эпидемиологические требования к устройству, содержанию и организации режима работы дошкольных образовательных организаций", утвержденным постановлением Главного государственного санитарного врача Российской Федерации от 15 мая 2013 г. N 26 (зарегистрировано Министерством юстиции Российской Федерации 29 мая 2013 г., регистрационный N 28564).</a:t>
            </a:r>
            <a:endParaRPr lang="ru-RU" sz="24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85728"/>
            <a:ext cx="8143900" cy="6555641"/>
          </a:xfrm>
          <a:prstGeom prst="rect">
            <a:avLst/>
          </a:prstGeom>
        </p:spPr>
        <p:txBody>
          <a:bodyPr wrap="square">
            <a:spAutoFit/>
          </a:bodyPr>
          <a:lstStyle/>
          <a:p>
            <a:r>
              <a:rPr lang="ru-RU" sz="2000" dirty="0" smtClean="0"/>
              <a:t>Требования к развивающей предметно-пространственной среде.</a:t>
            </a:r>
          </a:p>
          <a:p>
            <a:r>
              <a:rPr lang="ru-RU" sz="1600" dirty="0" smtClean="0"/>
              <a:t>Развивающая предметно-пространственная среда обеспечивает максимальную реализацию образовательного потенциала пространства Организации, Группы, а также территории, прилегающей к Организации или находящейся на небольшом удалении, приспособленной для реализации Программы (далее - участок), </a:t>
            </a:r>
          </a:p>
          <a:p>
            <a:endParaRPr lang="ru-RU" sz="1600" dirty="0" smtClean="0"/>
          </a:p>
          <a:p>
            <a:r>
              <a:rPr lang="ru-RU" sz="1600" dirty="0" smtClean="0"/>
              <a:t>материалов, оборудования и инвентаря для развития детей дошкольного возраста в соответствии с особенностями каждого возрастного этапа, охраны и укрепления их здоровья, учета особенностей и коррекции недостатков их развития.</a:t>
            </a:r>
          </a:p>
          <a:p>
            <a:endParaRPr lang="ru-RU" sz="1600" dirty="0" smtClean="0"/>
          </a:p>
          <a:p>
            <a:r>
              <a:rPr lang="ru-RU" sz="1600" dirty="0" smtClean="0"/>
              <a:t>Должна обеспечивать возможность общения и совместной деятельности детей (в том числе детей разного возраста) и взрослых, двигательной активности детей, а также возможности для уединения.</a:t>
            </a:r>
          </a:p>
          <a:p>
            <a:endParaRPr lang="ru-RU" sz="1600" dirty="0" smtClean="0"/>
          </a:p>
          <a:p>
            <a:r>
              <a:rPr lang="ru-RU" sz="1600" dirty="0" smtClean="0"/>
              <a:t>реализацию различных образовательных программ;</a:t>
            </a:r>
          </a:p>
          <a:p>
            <a:endParaRPr lang="ru-RU" sz="1600" dirty="0" smtClean="0"/>
          </a:p>
          <a:p>
            <a:r>
              <a:rPr lang="ru-RU" sz="1600" dirty="0" smtClean="0"/>
              <a:t>в случае организации инклюзивного образования - необходимые для него условия; </a:t>
            </a:r>
          </a:p>
          <a:p>
            <a:endParaRPr lang="ru-RU" sz="1600" dirty="0" smtClean="0"/>
          </a:p>
          <a:p>
            <a:r>
              <a:rPr lang="ru-RU" sz="1600" dirty="0" smtClean="0"/>
              <a:t>учет национально-культурных, климатических условий, в которых осуществляется образовательная деятельность;</a:t>
            </a:r>
          </a:p>
          <a:p>
            <a:endParaRPr lang="ru-RU" sz="1600" dirty="0" smtClean="0"/>
          </a:p>
          <a:p>
            <a:r>
              <a:rPr lang="ru-RU" sz="1600" dirty="0" smtClean="0"/>
              <a:t>учет возрастных особенностей детей.</a:t>
            </a:r>
          </a:p>
          <a:p>
            <a:endParaRPr lang="ru-RU" sz="1600" dirty="0" smtClean="0"/>
          </a:p>
          <a:p>
            <a:r>
              <a:rPr lang="ru-RU" sz="1600" dirty="0" smtClean="0"/>
              <a:t> Развивающая предметно-пространственная среда должна быть содержательно-насыщенной, трансформируемой, полифункциональной, вариативной, доступной и безопасной</a:t>
            </a:r>
            <a:r>
              <a:rPr lang="ru-RU" sz="1400" dirty="0" smtClean="0"/>
              <a:t>.</a:t>
            </a:r>
            <a:endParaRPr lang="ru-RU" sz="1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64325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ctr" defTabSz="914400" rtl="0" eaLnBrk="1" fontAlgn="base" latinLnBrk="0" hangingPunct="1">
              <a:lnSpc>
                <a:spcPct val="100000"/>
              </a:lnSpc>
              <a:spcBef>
                <a:spcPct val="0"/>
              </a:spcBef>
              <a:spcAft>
                <a:spcPct val="0"/>
              </a:spcAft>
              <a:buClrTx/>
              <a:buSzTx/>
              <a:buFontTx/>
              <a:buNone/>
              <a:tabLst/>
            </a:pPr>
            <a:r>
              <a:rPr lang="ru-RU" sz="3200" dirty="0" smtClean="0">
                <a:latin typeface="Arial" pitchFamily="34" charset="0"/>
                <a:ea typeface="Times New Roman" pitchFamily="18" charset="0"/>
                <a:cs typeface="Arial" pitchFamily="34" charset="0"/>
              </a:rPr>
              <a:t>О</a:t>
            </a:r>
            <a:r>
              <a:rPr kumimoji="0" lang="ru-RU" sz="3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сновные принципы Стандарта:</a:t>
            </a:r>
          </a:p>
          <a:p>
            <a:pPr marL="0" marR="0" lvl="0" indent="342900" algn="l" defTabSz="914400" rtl="0" eaLnBrk="1" fontAlgn="base" latinLnBrk="0" hangingPunct="1">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AutoNum type="arabicParenR"/>
              <a:tabLst/>
            </a:pPr>
            <a:r>
              <a:rPr kumimoji="0" lang="ru-RU"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поддержка разнообразия детства; сохранение уникальности и </a:t>
            </a:r>
            <a:r>
              <a:rPr kumimoji="0" lang="ru-RU"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самоценности</a:t>
            </a:r>
            <a:r>
              <a:rPr kumimoji="0" lang="ru-RU"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детства как важного этапа в общем развитии человека, </a:t>
            </a:r>
            <a:r>
              <a:rPr kumimoji="0" lang="ru-RU"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самоценность</a:t>
            </a:r>
            <a:r>
              <a:rPr kumimoji="0" lang="ru-RU"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детства - понимание (рассмотрение) детства как периода жизни значимого самого по себе, без всяких условий; значимого тем, что происходит с ребенком сейчас, а не тем, что этот период есть период подготовки к следующему периоду;</a:t>
            </a:r>
          </a:p>
          <a:p>
            <a:pPr marL="0" marR="0" lvl="0" indent="342900" algn="l" defTabSz="914400" rtl="0" eaLnBrk="0" fontAlgn="base" latinLnBrk="0" hangingPunct="0">
              <a:lnSpc>
                <a:spcPct val="100000"/>
              </a:lnSpc>
              <a:spcBef>
                <a:spcPct val="0"/>
              </a:spcBef>
              <a:spcAft>
                <a:spcPct val="0"/>
              </a:spcAft>
              <a:buClrTx/>
              <a:buSzTx/>
              <a:buFontTx/>
              <a:buAutoNum type="arabicParenR"/>
              <a:tabLst/>
            </a:pP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 личностно-развивающий и гуманистический характер взаимодействия взрослых (родителей (законных представителей), педагогических и иных работников Организации) и детей;</a:t>
            </a:r>
          </a:p>
          <a:p>
            <a:pPr marL="0" marR="0" lvl="0" indent="34290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3) уважение личности ребенка;</a:t>
            </a:r>
          </a:p>
          <a:p>
            <a:pPr marL="0" marR="0" lvl="0" indent="34290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4) реализация Программы в формах, специфических для детей </a:t>
            </a: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данной возрастной группы, прежде всего в форме игры, </a:t>
            </a: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познавательной и исследовательской деятельности, в форме творческой активности, обеспечивающей художественно-</a:t>
            </a: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эстетическое развитие ребенка.</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500042"/>
            <a:ext cx="8143900" cy="5909310"/>
          </a:xfrm>
          <a:prstGeom prst="rect">
            <a:avLst/>
          </a:prstGeom>
        </p:spPr>
        <p:txBody>
          <a:bodyPr wrap="square">
            <a:spAutoFit/>
          </a:bodyPr>
          <a:lstStyle/>
          <a:p>
            <a:r>
              <a:rPr lang="ru-RU" dirty="0" smtClean="0"/>
              <a:t>1) </a:t>
            </a:r>
            <a:r>
              <a:rPr lang="ru-RU" u="sng" dirty="0" smtClean="0"/>
              <a:t>Насыщенность среды </a:t>
            </a:r>
            <a:r>
              <a:rPr lang="ru-RU" dirty="0" smtClean="0"/>
              <a:t>должна соответствовать возрастным возможностям детей и содержанию Программы.</a:t>
            </a:r>
          </a:p>
          <a:p>
            <a:r>
              <a:rPr lang="ru-RU" dirty="0" smtClean="0"/>
              <a:t>Образовательное пространство должно быть оснащено средствами обучения и воспитания (в том числе техническими), соответствующими материалами, в том числе расходным игровым, спортивным, оздоровительным оборудованием, инвентарем (в соответствии со спецификой Программы).</a:t>
            </a:r>
          </a:p>
          <a:p>
            <a:r>
              <a:rPr lang="ru-RU" dirty="0" smtClean="0"/>
              <a:t>Организация образовательного пространства и разнообразие материалов, оборудования и инвентаря (в здании и на участке) должны обеспечивать:</a:t>
            </a:r>
          </a:p>
          <a:p>
            <a:r>
              <a:rPr lang="ru-RU" dirty="0" smtClean="0"/>
              <a:t>игровую, познавательную, исследовательскую и творческую активность всех воспитанников, экспериментирование с доступными детям материалами (в том числе с песком и водой);</a:t>
            </a:r>
          </a:p>
          <a:p>
            <a:r>
              <a:rPr lang="ru-RU" dirty="0" smtClean="0"/>
              <a:t>двигательную активность, в том числе развитие крупной и мелкой моторики, участие в подвижных играх и соревнованиях;</a:t>
            </a:r>
          </a:p>
          <a:p>
            <a:r>
              <a:rPr lang="ru-RU" dirty="0" smtClean="0"/>
              <a:t>эмоциональное благополучие детей во взаимодействии с предметно-пространственным окружением;</a:t>
            </a:r>
          </a:p>
          <a:p>
            <a:r>
              <a:rPr lang="ru-RU" dirty="0" smtClean="0"/>
              <a:t>возможность самовыражения детей.</a:t>
            </a:r>
          </a:p>
          <a:p>
            <a:r>
              <a:rPr lang="ru-RU" dirty="0" smtClean="0"/>
              <a:t>Для детей младенческого и раннего возраста образовательное пространство должно предоставлять необходимые и достаточные возможности для движения, предметной и игровой деятельности с разными материалами.</a:t>
            </a:r>
            <a:endParaRPr lang="ru-RU"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357166"/>
            <a:ext cx="7715304" cy="1200329"/>
          </a:xfrm>
          <a:prstGeom prst="rect">
            <a:avLst/>
          </a:prstGeom>
        </p:spPr>
        <p:txBody>
          <a:bodyPr wrap="square">
            <a:spAutoFit/>
          </a:bodyPr>
          <a:lstStyle/>
          <a:p>
            <a:r>
              <a:rPr lang="ru-RU" dirty="0" smtClean="0"/>
              <a:t>2) </a:t>
            </a:r>
            <a:r>
              <a:rPr lang="ru-RU" u="sng" dirty="0" err="1" smtClean="0"/>
              <a:t>Трансформируемость</a:t>
            </a:r>
            <a:r>
              <a:rPr lang="ru-RU" u="sng" dirty="0" smtClean="0"/>
              <a:t> </a:t>
            </a:r>
            <a:r>
              <a:rPr lang="ru-RU" dirty="0" smtClean="0"/>
              <a:t>пространства предполагает возможность изменений предметно-пространственной среды в зависимости от образовательной ситуации, в том числе от меняющихся интересов и возможностей детей.</a:t>
            </a:r>
            <a:endParaRPr lang="ru-RU" dirty="0"/>
          </a:p>
        </p:txBody>
      </p:sp>
      <p:sp>
        <p:nvSpPr>
          <p:cNvPr id="3" name="Прямоугольник 2"/>
          <p:cNvSpPr/>
          <p:nvPr/>
        </p:nvSpPr>
        <p:spPr>
          <a:xfrm>
            <a:off x="214282" y="1500174"/>
            <a:ext cx="7929618" cy="4801314"/>
          </a:xfrm>
          <a:prstGeom prst="rect">
            <a:avLst/>
          </a:prstGeom>
        </p:spPr>
        <p:txBody>
          <a:bodyPr wrap="square">
            <a:spAutoFit/>
          </a:bodyPr>
          <a:lstStyle/>
          <a:p>
            <a:r>
              <a:rPr lang="ru-RU" dirty="0" smtClean="0"/>
              <a:t>3) </a:t>
            </a:r>
            <a:r>
              <a:rPr lang="ru-RU" u="sng" dirty="0" err="1" smtClean="0"/>
              <a:t>Полифункциональность</a:t>
            </a:r>
            <a:r>
              <a:rPr lang="ru-RU" dirty="0" smtClean="0"/>
              <a:t> материалов предполагает:</a:t>
            </a:r>
          </a:p>
          <a:p>
            <a:r>
              <a:rPr lang="ru-RU" dirty="0" smtClean="0"/>
              <a:t>возможность разнообразного использования различных составляющих предметной среды, например, детской мебели, матов, мягких модулей, ширм и т.д.;</a:t>
            </a:r>
          </a:p>
          <a:p>
            <a:r>
              <a:rPr lang="ru-RU" dirty="0" smtClean="0"/>
              <a:t>наличие в Организации или Группе полифункциональных (не обладающих жестко закрепленным способом употребления) предметов, в том числе природных материалов, пригодных для использования в разных видах детской активности (в том числе в качестве предметов-заместителей в детской игре).</a:t>
            </a:r>
          </a:p>
          <a:p>
            <a:r>
              <a:rPr lang="ru-RU" dirty="0" smtClean="0"/>
              <a:t>4) </a:t>
            </a:r>
            <a:r>
              <a:rPr lang="ru-RU" u="sng" dirty="0" smtClean="0"/>
              <a:t>Вариативность среды предполагает:</a:t>
            </a:r>
          </a:p>
          <a:p>
            <a:r>
              <a:rPr lang="ru-RU" dirty="0" smtClean="0"/>
              <a:t>наличие в Организации или Группе различных пространств (для игры, конструирования, уединения и пр.), а также разнообразных материалов, игр, игрушек и оборудования, обеспечивающих свободный выбор детей;</a:t>
            </a:r>
          </a:p>
          <a:p>
            <a:r>
              <a:rPr lang="ru-RU" dirty="0" smtClean="0"/>
              <a:t>периодическую сменяемость игрового материала, появление новых предметов, стимулирующих игровую, двигательную, познавательную и исследовательскую активность детей.</a:t>
            </a:r>
            <a:endParaRPr lang="ru-RU"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474345"/>
            <a:ext cx="7643866" cy="3416320"/>
          </a:xfrm>
          <a:prstGeom prst="rect">
            <a:avLst/>
          </a:prstGeom>
        </p:spPr>
        <p:txBody>
          <a:bodyPr wrap="square">
            <a:spAutoFit/>
          </a:bodyPr>
          <a:lstStyle/>
          <a:p>
            <a:r>
              <a:rPr lang="ru-RU" dirty="0" smtClean="0"/>
              <a:t>5) </a:t>
            </a:r>
            <a:r>
              <a:rPr lang="ru-RU" u="sng" dirty="0" smtClean="0"/>
              <a:t>Доступность среды </a:t>
            </a:r>
            <a:r>
              <a:rPr lang="ru-RU" dirty="0" smtClean="0"/>
              <a:t>предполагает:</a:t>
            </a:r>
          </a:p>
          <a:p>
            <a:r>
              <a:rPr lang="ru-RU" dirty="0" smtClean="0"/>
              <a:t>доступность для воспитанников, в том числе детей с ограниченными возможностями здоровья и детей-инвалидов, всех помещений, где осуществляется образовательная деятельность;</a:t>
            </a:r>
          </a:p>
          <a:p>
            <a:r>
              <a:rPr lang="ru-RU" dirty="0" smtClean="0"/>
              <a:t>свободный доступ детей, в том числе детей с ограниченными возможностями здоровья, к играм, игрушкам, материалам, пособиям, обеспечивающим все основные виды детской активности;</a:t>
            </a:r>
          </a:p>
          <a:p>
            <a:r>
              <a:rPr lang="ru-RU" dirty="0" smtClean="0"/>
              <a:t>исправность и сохранность материалов и оборудования.</a:t>
            </a:r>
          </a:p>
          <a:p>
            <a:endParaRPr lang="ru-RU" dirty="0" smtClean="0"/>
          </a:p>
          <a:p>
            <a:r>
              <a:rPr lang="ru-RU" dirty="0" smtClean="0"/>
              <a:t>6) </a:t>
            </a:r>
            <a:r>
              <a:rPr lang="ru-RU" u="sng" dirty="0" smtClean="0"/>
              <a:t>Безопасность предметно-пространственной среды </a:t>
            </a:r>
            <a:r>
              <a:rPr lang="ru-RU" dirty="0" smtClean="0"/>
              <a:t>предполагает соответствие всех ее элементов требованиям по обеспечению надежности и безопасности их использования.</a:t>
            </a:r>
            <a:endParaRPr lang="ru-RU"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14290"/>
            <a:ext cx="8143900" cy="6370975"/>
          </a:xfrm>
          <a:prstGeom prst="rect">
            <a:avLst/>
          </a:prstGeom>
        </p:spPr>
        <p:txBody>
          <a:bodyPr wrap="square">
            <a:spAutoFit/>
          </a:bodyPr>
          <a:lstStyle/>
          <a:p>
            <a:r>
              <a:rPr lang="ru-RU" sz="2400" dirty="0" smtClean="0"/>
              <a:t>Требования к кадровым условиям реализации Программы.</a:t>
            </a:r>
          </a:p>
          <a:p>
            <a:r>
              <a:rPr lang="ru-RU" dirty="0" smtClean="0"/>
              <a:t>3.4.1. Реализация Программы обеспечивается руководящими, педагогическими, учебно-вспомогательными, административно-хозяйственными работниками Организации. В реализации Программы могут также участвовать научные работники Организации. Иные работники Организации, в том числе осуществляющие финансовую и хозяйственную деятельности, охрану жизни и здоровья детей, обеспечивают реализацию Программы.</a:t>
            </a:r>
          </a:p>
          <a:p>
            <a:r>
              <a:rPr lang="ru-RU" dirty="0" smtClean="0"/>
              <a:t>Квалификация педагогических и учебно-вспомогательных работников должна соответствовать квалификационным характеристикам, установленным в Едином квалификационном справочнике должностей руководителей, специалистов и служащих, раздел "Квалификационные характеристики должностей работников образования", утвержденном приказом Министерства здравоохранения и социального развития Российской Федерации от 26 августа 2010 г. N 761н (зарегистрирован Министерством юстиции Российской Федерации 6 октября 2010 г., регистрационный N 18638), с изменениями, внесенными приказом Министерства здравоохранения и социального развития Российской Федерации от 31 мая 2011 г. N 448н (зарегистрирован Министерством юстиции Российской Федерации 1 июля 2011 г., регистрационный N 21240).</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751344"/>
            <a:ext cx="7786742" cy="3693319"/>
          </a:xfrm>
          <a:prstGeom prst="rect">
            <a:avLst/>
          </a:prstGeom>
        </p:spPr>
        <p:txBody>
          <a:bodyPr wrap="square">
            <a:spAutoFit/>
          </a:bodyPr>
          <a:lstStyle/>
          <a:p>
            <a:r>
              <a:rPr lang="ru-RU" dirty="0" smtClean="0"/>
              <a:t>Должностной состав и количество работников, необходимых для реализации и обеспечения реализации Программы, определяются ее целями и задачами, а также особенностями развития детей.</a:t>
            </a:r>
          </a:p>
          <a:p>
            <a:endParaRPr lang="ru-RU" dirty="0" smtClean="0"/>
          </a:p>
          <a:p>
            <a:r>
              <a:rPr lang="ru-RU" dirty="0" smtClean="0"/>
              <a:t>Необходимым условием качественной реализации Программы является ее непрерывное сопровождение педагогическими и учебно-вспомогательными работниками в течение всего времени ее реализации в Организации или в Группе.</a:t>
            </a:r>
          </a:p>
          <a:p>
            <a:endParaRPr lang="ru-RU" dirty="0" smtClean="0"/>
          </a:p>
          <a:p>
            <a:r>
              <a:rPr lang="ru-RU" dirty="0" smtClean="0"/>
              <a:t>3.4.2. Педагогические работники, реализующие Программу, должны обладать основными компетенциями, необходимыми для создания условия развития детей, обозначенными в п. 3.2.5 настоящего </a:t>
            </a:r>
            <a:r>
              <a:rPr lang="ru-RU" dirty="0" smtClean="0">
                <a:hlinkClick r:id="rId3" action="ppaction://hlinksldjump"/>
              </a:rPr>
              <a:t>Стандарта.</a:t>
            </a:r>
            <a:r>
              <a:rPr lang="ru-RU" dirty="0" smtClean="0"/>
              <a:t> </a:t>
            </a:r>
            <a:endParaRPr lang="ru-RU"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0"/>
            <a:ext cx="7858180" cy="6186309"/>
          </a:xfrm>
          <a:prstGeom prst="rect">
            <a:avLst/>
          </a:prstGeom>
        </p:spPr>
        <p:txBody>
          <a:bodyPr wrap="square">
            <a:spAutoFit/>
          </a:bodyPr>
          <a:lstStyle/>
          <a:p>
            <a:r>
              <a:rPr lang="ru-RU" u="sng" dirty="0" smtClean="0"/>
              <a:t>При работе в Группах для детей с ограниченными возможностями </a:t>
            </a:r>
            <a:r>
              <a:rPr lang="ru-RU" dirty="0" smtClean="0"/>
              <a:t>здоровья в Организации могут быть дополнительно предусмотрены должности педагогических работников, имеющих соответствующую квалификацию для работы с данными ограничениями здоровья детей, в том числе ассистентов (помощников), оказывающих детям необходимую помощь. Рекомендуется предусматривать должности соответствующих педагогических работников для каждой Группы для детей с ограниченными возможностями здоровья.</a:t>
            </a:r>
          </a:p>
          <a:p>
            <a:endParaRPr lang="ru-RU" dirty="0" smtClean="0"/>
          </a:p>
          <a:p>
            <a:r>
              <a:rPr lang="ru-RU" u="sng" dirty="0" smtClean="0"/>
              <a:t>При организации инклюзивного образования:</a:t>
            </a:r>
          </a:p>
          <a:p>
            <a:r>
              <a:rPr lang="ru-RU" dirty="0" smtClean="0"/>
              <a:t>при включении в Группу детей с ограниченными возможностями здоровья к реализации Программы могут быть привлечены дополнительные педагогические работники, имеющие соответствующую квалификацию для работы с данными ограничениями здоровья детей. Рекомендуется привлекать соответствующих педагогических работников для каждой Группы, в которой организовано инклюзивное образование;</a:t>
            </a:r>
          </a:p>
          <a:p>
            <a:r>
              <a:rPr lang="ru-RU" dirty="0" smtClean="0"/>
              <a:t>при включении в Группу иных категорий детей, имеющих специальные образовательные потребности, в том числе находящихся в трудной жизненной ситуации, могут быть привлечены дополнительные педагогические работники, имеющие соответствующую квалификацию.</a:t>
            </a:r>
            <a:endParaRPr lang="ru-RU"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357166"/>
            <a:ext cx="7643866" cy="5632311"/>
          </a:xfrm>
          <a:prstGeom prst="rect">
            <a:avLst/>
          </a:prstGeom>
        </p:spPr>
        <p:txBody>
          <a:bodyPr wrap="square">
            <a:spAutoFit/>
          </a:bodyPr>
          <a:lstStyle/>
          <a:p>
            <a:r>
              <a:rPr lang="ru-RU" sz="2400" dirty="0" smtClean="0"/>
              <a:t>Требования к материально-техническим условиям реализации основной образовательной программы дошкольного образования.</a:t>
            </a:r>
          </a:p>
          <a:p>
            <a:r>
              <a:rPr lang="ru-RU" dirty="0" smtClean="0"/>
              <a:t>включают:</a:t>
            </a:r>
          </a:p>
          <a:p>
            <a:pPr marL="342900" indent="-342900">
              <a:buAutoNum type="arabicParenR"/>
            </a:pPr>
            <a:r>
              <a:rPr lang="ru-RU" dirty="0" smtClean="0"/>
              <a:t>требования, определяемые в соответствии с санитарно-эпидемиологическими правилами и нормативами;</a:t>
            </a:r>
          </a:p>
          <a:p>
            <a:pPr marL="342900" indent="-342900"/>
            <a:endParaRPr lang="ru-RU" dirty="0" smtClean="0"/>
          </a:p>
          <a:p>
            <a:r>
              <a:rPr lang="ru-RU" dirty="0" smtClean="0"/>
              <a:t>2) требования, определяемые в соответствии с правилами пожарной безопасности;</a:t>
            </a:r>
          </a:p>
          <a:p>
            <a:endParaRPr lang="ru-RU" dirty="0" smtClean="0"/>
          </a:p>
          <a:p>
            <a:r>
              <a:rPr lang="ru-RU" dirty="0" smtClean="0"/>
              <a:t>3) требования к средствам обучения и воспитания в соответствии с возрастом и индивидуальными особенностями развития детей;</a:t>
            </a:r>
          </a:p>
          <a:p>
            <a:endParaRPr lang="ru-RU" dirty="0" smtClean="0"/>
          </a:p>
          <a:p>
            <a:r>
              <a:rPr lang="ru-RU" dirty="0" smtClean="0"/>
              <a:t>4) оснащенность помещений развивающей предметно-пространственной средой;</a:t>
            </a:r>
          </a:p>
          <a:p>
            <a:endParaRPr lang="ru-RU" dirty="0" smtClean="0"/>
          </a:p>
          <a:p>
            <a:r>
              <a:rPr lang="ru-RU" dirty="0" smtClean="0"/>
              <a:t>5) требования к материально-техническому обеспечению программы (учебно-методический комплект, оборудование, оснащение (предметы).</a:t>
            </a:r>
            <a:endParaRPr lang="ru-RU"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285720" y="428604"/>
            <a:ext cx="7643866" cy="566308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ctr"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ТРЕБОВАНИЯ К РЕЗУЛЬТАТАМ ОСВОЕНИЯ ОСНОВНОЙ</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ctr"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ОБРАЗОВАТЕЛЬНОЙ ПРОГРАММЫ ДОШКОЛЬНОГО ОБРАЗОВАНИЯ</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4.1. Требования Стандарта к результатам освоения Программы представлены в виде целевых ориентиров дошкольного образования, которые представляют собой социально-нормативные возрастные характеристики возможных достижений ребенка на этапе завершения уровня дошкольного образования. Специфика дошкольного детства (гибкость, пластичность развития ребенка, высокий разброс вариантов его развития, его непосредственность и непроизвольность), а также системные особенности дошкольного образования (необязательность уровня дошкольного образования в Российской Федерации, отсутствие возможности вменения ребенку какой-либо ответственности за результат) делают неправомерными требования от ребенка дошкольного возраста конкретных образовательных достижений и обусловливают необходимость определения результатов освоения образовательной программы в виде целевых ориентиров.</a:t>
            </a:r>
          </a:p>
          <a:p>
            <a:pPr marL="0" marR="0" lvl="0" indent="342900" algn="l" defTabSz="914400" rtl="0" eaLnBrk="0" fontAlgn="base" latinLnBrk="0" hangingPunct="0">
              <a:lnSpc>
                <a:spcPct val="100000"/>
              </a:lnSpc>
              <a:spcBef>
                <a:spcPct val="0"/>
              </a:spcBef>
              <a:spcAft>
                <a:spcPct val="0"/>
              </a:spcAft>
              <a:buClrTx/>
              <a:buSzTx/>
              <a:buFontTx/>
              <a:buNone/>
              <a:tabLst/>
            </a:pP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4.2. Целевые ориентиры дошкольного образования определяются независимо от форм реализации Программы, а также от ее характера, особенностей развития детей и Организации, реализующей Программу.</a:t>
            </a:r>
          </a:p>
          <a:p>
            <a:pPr marL="0" marR="0" lvl="0" indent="342900" algn="l" defTabSz="914400" rtl="0" eaLnBrk="0" fontAlgn="base" latinLnBrk="0" hangingPunct="0">
              <a:lnSpc>
                <a:spcPct val="100000"/>
              </a:lnSpc>
              <a:spcBef>
                <a:spcPct val="0"/>
              </a:spcBef>
              <a:spcAft>
                <a:spcPct val="0"/>
              </a:spcAft>
              <a:buClrTx/>
              <a:buSzTx/>
              <a:buFontTx/>
              <a:buNone/>
              <a:tabLst/>
            </a:pP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4.3. Целевые ориентиры не подлежат непосредственной оценке, в том числе в виде педагогической диагностики (мониторинга), и не являются основанием для их формального сравнения с реальными достижениями детей. Они не являются основой объективной оценки соответствия установленным требованиям образовательной деятельности и подготовки детей . Освоение Программы не сопровождается проведением промежуточных аттестаций и итоговой аттестации воспитанников </a:t>
            </a:r>
            <a:endParaRPr kumimoji="0" lang="ru-RU"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ChangeArrowheads="1"/>
          </p:cNvSpPr>
          <p:nvPr/>
        </p:nvSpPr>
        <p:spPr bwMode="auto">
          <a:xfrm>
            <a:off x="285720" y="0"/>
            <a:ext cx="7643866" cy="60324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l" defTabSz="914400" rtl="0" eaLnBrk="1" fontAlgn="base" latinLnBrk="0" hangingPunct="1">
              <a:lnSpc>
                <a:spcPct val="100000"/>
              </a:lnSpc>
              <a:spcBef>
                <a:spcPct val="0"/>
              </a:spcBef>
              <a:spcAft>
                <a:spcPct val="0"/>
              </a:spcAft>
              <a:buClrTx/>
              <a:buSzTx/>
              <a:buFontTx/>
              <a:buNone/>
              <a:tabLst/>
            </a:pPr>
            <a:r>
              <a:rPr kumimoji="0" lang="ru-RU" sz="16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Настоящие требования являются ориентирами для:</a:t>
            </a:r>
            <a:endParaRPr kumimoji="0" lang="ru-RU" sz="1600" b="0" i="0" u="sng"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а) построения образовательной политики на соответствующих уровнях с учетом целей дошкольного образования, общих для всего образовательного пространства Российской Федерации;</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б) решения задач:</a:t>
            </a:r>
            <a:r>
              <a:rPr lang="ru-RU" sz="1600" dirty="0" smtClean="0">
                <a:latin typeface="Arial" pitchFamily="34" charset="0"/>
                <a:ea typeface="Times New Roman" pitchFamily="18" charset="0"/>
                <a:cs typeface="Arial" pitchFamily="34" charset="0"/>
              </a:rPr>
              <a:t> </a:t>
            </a: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формирования Программы;</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анализа профессиональной деятельности;</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взаимодействия с семьями;</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в) изучения характеристик образования детей в возрасте от 2 месяцев до 8 лет;</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г) информирования родителей (законных представителей) и общественности относительно целей дошкольного образования, общих для всего образовательного пространства Российской Федерации.</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Целевые ориентиры не могут служить непосредственным основанием при решении управленческих задач, включая:</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аттестацию педагогических кадров;</a:t>
            </a:r>
            <a:r>
              <a:rPr lang="ru-RU" sz="1600" dirty="0" smtClean="0">
                <a:latin typeface="Arial" pitchFamily="34" charset="0"/>
                <a:ea typeface="Times New Roman" pitchFamily="18" charset="0"/>
                <a:cs typeface="Arial" pitchFamily="34" charset="0"/>
              </a:rPr>
              <a:t> </a:t>
            </a: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оценку качества образования;</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оценку как итогового, так и промежуточного уровня развития детей, в том числе в рамках мониторинга (в том числе в форме тестирования, с использованием методов, основанных на наблюдении, или иных методов измерения результативности детей);</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оценку выполнения муниципального (государственного) задания посредством их включения в показатели качества выполнения задания;</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распределение стимулирующего фонда оплаты труда работников Организации.</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85728"/>
            <a:ext cx="8143900" cy="923330"/>
          </a:xfrm>
          <a:prstGeom prst="rect">
            <a:avLst/>
          </a:prstGeom>
        </p:spPr>
        <p:txBody>
          <a:bodyPr wrap="square">
            <a:spAutoFit/>
          </a:bodyPr>
          <a:lstStyle/>
          <a:p>
            <a:pPr lvl="0" indent="342900" algn="ctr" eaLnBrk="0" fontAlgn="base" hangingPunct="0">
              <a:spcBef>
                <a:spcPct val="0"/>
              </a:spcBef>
              <a:spcAft>
                <a:spcPct val="0"/>
              </a:spcAft>
            </a:pPr>
            <a:r>
              <a:rPr lang="ru-RU" u="sng" dirty="0" smtClean="0">
                <a:latin typeface="Arial" pitchFamily="34" charset="0"/>
                <a:ea typeface="Times New Roman" pitchFamily="18" charset="0"/>
                <a:cs typeface="Arial" pitchFamily="34" charset="0"/>
              </a:rPr>
              <a:t> К целевым ориентирам дошкольного образования относятся следующие социально-нормативные возрастные характеристики возможных достижений ребенка:</a:t>
            </a:r>
            <a:endParaRPr lang="ru-RU" u="sng" dirty="0" smtClean="0">
              <a:latin typeface="Arial" pitchFamily="34" charset="0"/>
              <a:cs typeface="Arial" pitchFamily="34" charset="0"/>
            </a:endParaRPr>
          </a:p>
        </p:txBody>
      </p:sp>
      <p:sp>
        <p:nvSpPr>
          <p:cNvPr id="3" name="Прямоугольник 2"/>
          <p:cNvSpPr/>
          <p:nvPr/>
        </p:nvSpPr>
        <p:spPr>
          <a:xfrm>
            <a:off x="214282" y="1142984"/>
            <a:ext cx="7643866" cy="5509200"/>
          </a:xfrm>
          <a:prstGeom prst="rect">
            <a:avLst/>
          </a:prstGeom>
        </p:spPr>
        <p:txBody>
          <a:bodyPr wrap="square">
            <a:spAutoFit/>
          </a:bodyPr>
          <a:lstStyle/>
          <a:p>
            <a:r>
              <a:rPr lang="ru-RU" sz="1600" dirty="0" smtClean="0"/>
              <a:t>ребенок интересуется окружающими предметами и активно действует с ними; эмоционально вовлечен в действия с игрушками и другими предметами, стремится проявлять настойчивость в достижении результата своих действий;</a:t>
            </a:r>
          </a:p>
          <a:p>
            <a:r>
              <a:rPr lang="ru-RU" sz="1600" dirty="0" smtClean="0"/>
              <a:t>использует специфические, культурно фиксированные предметные действия, знает назначение бытовых предметов (ложки, расчески, карандаша и пр.) и умеет пользоваться ими. Владеет простейшими навыками самообслуживания; стремится проявлять самостоятельность в бытовом и игровом поведении;</a:t>
            </a:r>
          </a:p>
          <a:p>
            <a:r>
              <a:rPr lang="ru-RU" sz="1600" dirty="0" smtClean="0"/>
              <a:t>владеет активной речью, включенной в общение; может обращаться с вопросами и просьбами, понимает речь взрослых; знает названия окружающих предметов и игрушек;</a:t>
            </a:r>
          </a:p>
          <a:p>
            <a:r>
              <a:rPr lang="ru-RU" sz="1600" dirty="0" smtClean="0"/>
              <a:t>стремится к общению со взрослыми и активно подражает им в движениях и действиях; появляются игры, в которых ребенок воспроизводит действия взрослого;</a:t>
            </a:r>
          </a:p>
          <a:p>
            <a:r>
              <a:rPr lang="ru-RU" sz="1600" dirty="0" smtClean="0"/>
              <a:t>проявляет интерес к сверстникам; наблюдает за их действиями и подражает им;</a:t>
            </a:r>
          </a:p>
          <a:p>
            <a:r>
              <a:rPr lang="ru-RU" sz="1600" dirty="0" smtClean="0"/>
              <a:t>проявляет интерес к стихам, песням и сказкам, рассматриванию картинки, стремится двигаться под музыку; эмоционально откликается на различные произведения культуры и искусства;</a:t>
            </a:r>
          </a:p>
          <a:p>
            <a:r>
              <a:rPr lang="ru-RU" sz="1600" dirty="0" smtClean="0"/>
              <a:t>у ребенка развита крупная моторика, он стремится осваивать различные виды движения (бег, лазанье, перешагивание и пр.).</a:t>
            </a:r>
            <a:endParaRPr lang="ru-RU"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42910" y="428604"/>
            <a:ext cx="7286676" cy="4524315"/>
          </a:xfrm>
          <a:prstGeom prst="rect">
            <a:avLst/>
          </a:prstGeom>
        </p:spPr>
        <p:txBody>
          <a:bodyPr wrap="square">
            <a:spAutoFit/>
          </a:bodyPr>
          <a:lstStyle/>
          <a:p>
            <a:pPr algn="ctr"/>
            <a:r>
              <a:rPr lang="ru-RU" sz="2400" dirty="0" smtClean="0"/>
              <a:t> В Стандарте учитываются:</a:t>
            </a:r>
          </a:p>
          <a:p>
            <a:pPr marL="457200" indent="-457200">
              <a:buAutoNum type="arabicParenR"/>
            </a:pPr>
            <a:r>
              <a:rPr lang="ru-RU" sz="2400" dirty="0" smtClean="0"/>
              <a:t>индивидуальные потребности ребенка, связанные с его жизненной ситуацией и состоянием здоровья, определяющие особые условия получения им образования (далее - особые образовательные потребности), индивидуальные потребности отдельных категорий детей, в том числе с ограниченными возможностями здоровья;</a:t>
            </a:r>
          </a:p>
          <a:p>
            <a:pPr marL="457200" indent="-457200"/>
            <a:endParaRPr lang="ru-RU" sz="2400" dirty="0" smtClean="0"/>
          </a:p>
          <a:p>
            <a:r>
              <a:rPr lang="ru-RU" sz="2400" dirty="0" smtClean="0"/>
              <a:t>2) возможности освоения ребенком Программы на разных этапах ее реализации.</a:t>
            </a:r>
            <a:endParaRPr lang="ru-RU" sz="24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1"/>
          <p:cNvSpPr>
            <a:spLocks noChangeArrowheads="1"/>
          </p:cNvSpPr>
          <p:nvPr/>
        </p:nvSpPr>
        <p:spPr bwMode="auto">
          <a:xfrm>
            <a:off x="142844" y="142852"/>
            <a:ext cx="7572428" cy="70480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ctr" defTabSz="914400" rtl="0" eaLnBrk="1" fontAlgn="base" latinLnBrk="0" hangingPunct="1">
              <a:lnSpc>
                <a:spcPct val="100000"/>
              </a:lnSpc>
              <a:spcBef>
                <a:spcPct val="0"/>
              </a:spcBef>
              <a:spcAft>
                <a:spcPct val="0"/>
              </a:spcAft>
              <a:buClrTx/>
              <a:buSzTx/>
              <a:buFontTx/>
              <a:buNone/>
              <a:tabLst/>
            </a:pPr>
            <a:r>
              <a:rPr kumimoji="0" lang="ru-RU"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Целевые ориентиры на этапе завершения</a:t>
            </a:r>
            <a:endParaRPr kumimoji="0" lang="ru-RU" b="0" i="0" u="sng" strike="noStrike" cap="none" normalizeH="0" baseline="0" dirty="0" smtClean="0">
              <a:ln>
                <a:noFill/>
              </a:ln>
              <a:solidFill>
                <a:schemeClr val="tx1"/>
              </a:solidFill>
              <a:effectLst/>
              <a:latin typeface="Arial" pitchFamily="34" charset="0"/>
              <a:cs typeface="Arial" pitchFamily="34" charset="0"/>
            </a:endParaRPr>
          </a:p>
          <a:p>
            <a:pPr marL="0" marR="0" lvl="0" indent="342900" algn="ctr" defTabSz="914400" rtl="0" eaLnBrk="0" fontAlgn="base" latinLnBrk="0" hangingPunct="0">
              <a:lnSpc>
                <a:spcPct val="100000"/>
              </a:lnSpc>
              <a:spcBef>
                <a:spcPct val="0"/>
              </a:spcBef>
              <a:spcAft>
                <a:spcPct val="0"/>
              </a:spcAft>
              <a:buClrTx/>
              <a:buSzTx/>
              <a:buFontTx/>
              <a:buNone/>
              <a:tabLst/>
            </a:pPr>
            <a:r>
              <a:rPr kumimoji="0" lang="ru-RU"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дошкольного образования:</a:t>
            </a:r>
            <a:endParaRPr kumimoji="0" lang="ru-RU" b="0" i="0" u="sng"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ребенок овладевает основными культурными способами деятельности, проявляет инициативу и самостоятельность в разных видах деятельности - игре, общении, познавательно-исследовательской деятельности, конструировании и др.; способен выбирать себе род занятий, участников по совместной деятельности;</a:t>
            </a:r>
          </a:p>
          <a:p>
            <a:pPr marL="0" marR="0" lvl="0" indent="342900" algn="l" defTabSz="914400" rtl="0" eaLnBrk="0" fontAlgn="base" latinLnBrk="0" hangingPunct="0">
              <a:lnSpc>
                <a:spcPct val="100000"/>
              </a:lnSpc>
              <a:spcBef>
                <a:spcPct val="0"/>
              </a:spcBef>
              <a:spcAft>
                <a:spcPct val="0"/>
              </a:spcAft>
              <a:buClrTx/>
              <a:buSzTx/>
              <a:buFontTx/>
              <a:buNone/>
              <a:tabLst/>
            </a:pP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ребенок обладает установкой положительного отношения к миру, к разным видам труда, другим людям и самому себе, обладает чувством собственного достоинства; активно взаимодействует со сверстниками и взрослыми, участвует в совместных играх. Способен договариваться, учитывать интересы и чувства других, сопереживать неудачам и радоваться успехам других, адекватно проявляет свои чувства, в том числе чувство веры в себя, старается разрешать конфликты;</a:t>
            </a:r>
          </a:p>
          <a:p>
            <a:pPr marL="0" marR="0" lvl="0" indent="342900" algn="l" defTabSz="914400" rtl="0" eaLnBrk="0" fontAlgn="base" latinLnBrk="0" hangingPunct="0">
              <a:lnSpc>
                <a:spcPct val="100000"/>
              </a:lnSpc>
              <a:spcBef>
                <a:spcPct val="0"/>
              </a:spcBef>
              <a:spcAft>
                <a:spcPct val="0"/>
              </a:spcAft>
              <a:buClrTx/>
              <a:buSzTx/>
              <a:buFontTx/>
              <a:buNone/>
              <a:tabLst/>
            </a:pP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ребенок обладает развитым воображением, которое реализуется в разных видах деятельности, и прежде всего в игре; ребенок владеет разными формами и видами игры, различает условную и реальную ситуации, умеет подчиняться разным правилам и социальным нормам;</a:t>
            </a:r>
          </a:p>
          <a:p>
            <a:pPr marL="0" marR="0" lvl="0" indent="342900" algn="l" defTabSz="914400" rtl="0" eaLnBrk="0" fontAlgn="base" latinLnBrk="0" hangingPunct="0">
              <a:lnSpc>
                <a:spcPct val="100000"/>
              </a:lnSpc>
              <a:spcBef>
                <a:spcPct val="0"/>
              </a:spcBef>
              <a:spcAft>
                <a:spcPct val="0"/>
              </a:spcAft>
              <a:buClrTx/>
              <a:buSzTx/>
              <a:buFontTx/>
              <a:buNone/>
              <a:tabLst/>
            </a:pP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ребенок достаточно хорошо владеет устной речью, может выражать свои мысли и желания, может использовать речь для выражения своих мыслей, чувств и желаний, построения речевого высказывания в ситуации общения, может выделять звуки в словах, у ребенка складываются предпосылки грамотности;</a:t>
            </a:r>
          </a:p>
          <a:p>
            <a:pPr marL="0" marR="0" lvl="0" indent="342900" algn="l" defTabSz="914400" rtl="0" eaLnBrk="0" fontAlgn="base" latinLnBrk="0" hangingPunct="0">
              <a:lnSpc>
                <a:spcPct val="100000"/>
              </a:lnSpc>
              <a:spcBef>
                <a:spcPct val="0"/>
              </a:spcBef>
              <a:spcAft>
                <a:spcPct val="0"/>
              </a:spcAft>
              <a:buClrTx/>
              <a:buSzTx/>
              <a:buFontTx/>
              <a:buNone/>
              <a:tabLst/>
            </a:pP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pP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785794"/>
            <a:ext cx="7572428" cy="5632311"/>
          </a:xfrm>
          <a:prstGeom prst="rect">
            <a:avLst/>
          </a:prstGeom>
        </p:spPr>
        <p:txBody>
          <a:bodyPr wrap="square">
            <a:spAutoFit/>
          </a:bodyPr>
          <a:lstStyle/>
          <a:p>
            <a:pPr lvl="0" indent="342900" eaLnBrk="0" fontAlgn="base" hangingPunct="0">
              <a:spcBef>
                <a:spcPct val="0"/>
              </a:spcBef>
              <a:spcAft>
                <a:spcPct val="0"/>
              </a:spcAft>
            </a:pPr>
            <a:r>
              <a:rPr lang="ru-RU" dirty="0" smtClean="0">
                <a:latin typeface="Arial" pitchFamily="34" charset="0"/>
                <a:ea typeface="Times New Roman" pitchFamily="18" charset="0"/>
                <a:cs typeface="Arial" pitchFamily="34" charset="0"/>
              </a:rPr>
              <a:t>у ребенка развита крупная и мелкая моторика; он подвижен, вынослив, владеет основными движениями, может контролировать свои движения и управлять ими;</a:t>
            </a:r>
          </a:p>
          <a:p>
            <a:pPr lvl="0" indent="342900" eaLnBrk="0" fontAlgn="base" hangingPunct="0">
              <a:spcBef>
                <a:spcPct val="0"/>
              </a:spcBef>
              <a:spcAft>
                <a:spcPct val="0"/>
              </a:spcAft>
            </a:pPr>
            <a:endParaRPr lang="ru-RU" dirty="0" smtClean="0">
              <a:latin typeface="Arial" pitchFamily="34" charset="0"/>
              <a:cs typeface="Arial" pitchFamily="34" charset="0"/>
            </a:endParaRPr>
          </a:p>
          <a:p>
            <a:pPr lvl="0" indent="342900" eaLnBrk="0" fontAlgn="base" hangingPunct="0">
              <a:spcBef>
                <a:spcPct val="0"/>
              </a:spcBef>
              <a:spcAft>
                <a:spcPct val="0"/>
              </a:spcAft>
            </a:pPr>
            <a:r>
              <a:rPr lang="ru-RU" dirty="0" smtClean="0">
                <a:latin typeface="Arial" pitchFamily="34" charset="0"/>
                <a:ea typeface="Times New Roman" pitchFamily="18" charset="0"/>
                <a:cs typeface="Arial" pitchFamily="34" charset="0"/>
              </a:rPr>
              <a:t>ребенок способен к волевым усилиям, может следовать социальным нормам поведения и правилам в разных видах деятельности, во взаимоотношениях со взрослыми и сверстниками, может соблюдать правила безопасного поведения и личной гигиены;</a:t>
            </a:r>
          </a:p>
          <a:p>
            <a:pPr lvl="0" indent="342900" eaLnBrk="0" fontAlgn="base" hangingPunct="0">
              <a:spcBef>
                <a:spcPct val="0"/>
              </a:spcBef>
              <a:spcAft>
                <a:spcPct val="0"/>
              </a:spcAft>
            </a:pPr>
            <a:endParaRPr lang="ru-RU" dirty="0" smtClean="0">
              <a:latin typeface="Arial" pitchFamily="34" charset="0"/>
              <a:cs typeface="Arial" pitchFamily="34" charset="0"/>
            </a:endParaRPr>
          </a:p>
          <a:p>
            <a:pPr lvl="0" indent="342900" eaLnBrk="0" fontAlgn="base" hangingPunct="0">
              <a:spcBef>
                <a:spcPct val="0"/>
              </a:spcBef>
              <a:spcAft>
                <a:spcPct val="0"/>
              </a:spcAft>
            </a:pPr>
            <a:r>
              <a:rPr lang="ru-RU" dirty="0" smtClean="0">
                <a:latin typeface="Arial" pitchFamily="34" charset="0"/>
                <a:ea typeface="Times New Roman" pitchFamily="18" charset="0"/>
                <a:cs typeface="Arial" pitchFamily="34" charset="0"/>
              </a:rPr>
              <a:t>ребенок проявляет любознательность, задает вопросы взрослым и сверстникам, интересуется причинно-следственными связями, пытается самостоятельно придумывать объяснения явлениям природы и поступкам людей; склонен наблюдать, экспериментировать. Обладает начальными знаниями о себе, о природном и социальном мире, в котором он живет; знаком с произведениями детской литературы, обладает элементарными представлениями из области живой природы, естествознания, математики, истории и т.п.; ребенок способен к принятию собственных решений, опираясь на свои знания и умения в различных видах деятельности.</a:t>
            </a:r>
            <a:endParaRPr lang="ru-RU"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428605"/>
            <a:ext cx="7500990" cy="5816552"/>
          </a:xfrm>
          <a:prstGeom prst="rect">
            <a:avLst/>
          </a:prstGeom>
        </p:spPr>
        <p:txBody>
          <a:bodyPr wrap="square">
            <a:spAutoFit/>
          </a:bodyPr>
          <a:lstStyle/>
          <a:p>
            <a:r>
              <a:rPr lang="ru-RU" sz="2400" dirty="0" smtClean="0"/>
              <a:t>Целевые ориентиры Программы выступают основаниями преемственности дошкольного и начального общего образования. При соблюдении требований к условиям реализации Программы настоящие целевые ориентиры предполагают формирование у детей дошкольного возраста предпосылок к учебной деятельности на этапе завершения ими дошкольного образования.</a:t>
            </a:r>
          </a:p>
          <a:p>
            <a:endParaRPr lang="ru-RU" sz="2400" dirty="0" smtClean="0"/>
          </a:p>
          <a:p>
            <a:r>
              <a:rPr lang="ru-RU" sz="2400" dirty="0" smtClean="0"/>
              <a:t> В случае если Программа не охватывает старший дошкольный возраст, то данные Требования должны рассматриваться как долгосрочные ориентиры, а непосредственные целевые ориентиры освоения Программы воспитанниками - как создающие предпосылки для их реализации.</a:t>
            </a:r>
            <a:endParaRPr lang="ru-RU"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85728"/>
            <a:ext cx="8143900" cy="6217087"/>
          </a:xfrm>
          <a:prstGeom prst="rect">
            <a:avLst/>
          </a:prstGeom>
        </p:spPr>
        <p:txBody>
          <a:bodyPr wrap="square">
            <a:spAutoFit/>
          </a:bodyPr>
          <a:lstStyle/>
          <a:p>
            <a:pPr algn="ctr"/>
            <a:r>
              <a:rPr lang="ru-RU" dirty="0" smtClean="0"/>
              <a:t> </a:t>
            </a:r>
            <a:r>
              <a:rPr lang="ru-RU" sz="2800" dirty="0" smtClean="0"/>
              <a:t>Основные принципы дошкольного образования:</a:t>
            </a:r>
          </a:p>
          <a:p>
            <a:r>
              <a:rPr lang="ru-RU" dirty="0" smtClean="0"/>
              <a:t>1) полноценное проживание ребенком всех этапов детства (младенческого, раннего и дошкольного возраста), обогащение (амплификация) детского развития;</a:t>
            </a:r>
          </a:p>
          <a:p>
            <a:r>
              <a:rPr lang="ru-RU" dirty="0" smtClean="0"/>
              <a:t>2) построение образовательной деятельности на основе индивидуальных особенностей каждого ребенка, при котором сам ребенок становится активным в выборе содержания своего образования, становится субъектом образования (далее - индивидуализация дошкольного образования);</a:t>
            </a:r>
          </a:p>
          <a:p>
            <a:r>
              <a:rPr lang="ru-RU" dirty="0" smtClean="0"/>
              <a:t>3) содействие и сотрудничество детей и взрослых, признание ребенка полноценным участником (субъектом) образовательных отношений;</a:t>
            </a:r>
          </a:p>
          <a:p>
            <a:r>
              <a:rPr lang="ru-RU" dirty="0" smtClean="0"/>
              <a:t>4) поддержка инициативы детей в различных видах деятельности;</a:t>
            </a:r>
          </a:p>
          <a:p>
            <a:r>
              <a:rPr lang="ru-RU" dirty="0" smtClean="0"/>
              <a:t>5) сотрудничество Организации с семьей;</a:t>
            </a:r>
          </a:p>
          <a:p>
            <a:r>
              <a:rPr lang="ru-RU" dirty="0" smtClean="0"/>
              <a:t>6) приобщение детей к </a:t>
            </a:r>
            <a:r>
              <a:rPr lang="ru-RU" dirty="0" err="1" smtClean="0"/>
              <a:t>социокультурным</a:t>
            </a:r>
            <a:r>
              <a:rPr lang="ru-RU" dirty="0" smtClean="0"/>
              <a:t> нормам, традициям семьи, общества и государства;</a:t>
            </a:r>
          </a:p>
          <a:p>
            <a:r>
              <a:rPr lang="ru-RU" dirty="0" smtClean="0"/>
              <a:t>7) формирование познавательных интересов и познавательных действий ребенка в различных видах деятельности;</a:t>
            </a:r>
          </a:p>
          <a:p>
            <a:r>
              <a:rPr lang="ru-RU" dirty="0" smtClean="0"/>
              <a:t>8) возрастная адекватность дошкольного образования (соответствие условий, требований, методов возрасту и особенностям развития);</a:t>
            </a:r>
          </a:p>
          <a:p>
            <a:r>
              <a:rPr lang="ru-RU" dirty="0" smtClean="0"/>
              <a:t>9) учет этнокультурной ситуации развития детей.</a:t>
            </a: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751344"/>
            <a:ext cx="7643866" cy="6001643"/>
          </a:xfrm>
          <a:prstGeom prst="rect">
            <a:avLst/>
          </a:prstGeom>
        </p:spPr>
        <p:txBody>
          <a:bodyPr wrap="square">
            <a:spAutoFit/>
          </a:bodyPr>
          <a:lstStyle/>
          <a:p>
            <a:r>
              <a:rPr lang="ru-RU" sz="2400" dirty="0" smtClean="0"/>
              <a:t>Стандарт направлен на достижение следующих целей:</a:t>
            </a:r>
          </a:p>
          <a:p>
            <a:r>
              <a:rPr lang="ru-RU" sz="2400" dirty="0" smtClean="0"/>
              <a:t>1) повышение социального статуса дошкольного образования;</a:t>
            </a:r>
          </a:p>
          <a:p>
            <a:r>
              <a:rPr lang="ru-RU" sz="2400" dirty="0" smtClean="0"/>
              <a:t>2) обеспечение государством равенства возможностей для каждого ребенка в получении качественного дошкольного образования;</a:t>
            </a:r>
          </a:p>
          <a:p>
            <a:r>
              <a:rPr lang="ru-RU" sz="2400" dirty="0" smtClean="0"/>
              <a:t>3) обеспечение государственных гарантий уровня и качества дошкольного образования на основе единства обязательных требований к условиям реализации образовательных программ дошкольного образования, их структуре и результатам их освоения;</a:t>
            </a:r>
          </a:p>
          <a:p>
            <a:r>
              <a:rPr lang="ru-RU" sz="2400" dirty="0" smtClean="0"/>
              <a:t>4) сохранение единства образовательного пространства Российской Федерации относительно уровня дошкольного образования.</a:t>
            </a:r>
            <a:endParaRPr lang="ru-RU"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42852"/>
            <a:ext cx="8143900" cy="6463308"/>
          </a:xfrm>
          <a:prstGeom prst="rect">
            <a:avLst/>
          </a:prstGeom>
        </p:spPr>
        <p:txBody>
          <a:bodyPr wrap="square">
            <a:spAutoFit/>
          </a:bodyPr>
          <a:lstStyle/>
          <a:p>
            <a:r>
              <a:rPr lang="ru-RU" dirty="0" smtClean="0"/>
              <a:t>Стандарт направлен на решение следующих задач:</a:t>
            </a:r>
          </a:p>
          <a:p>
            <a:r>
              <a:rPr lang="ru-RU" dirty="0" smtClean="0"/>
              <a:t>1</a:t>
            </a:r>
            <a:r>
              <a:rPr lang="ru-RU" sz="1400" dirty="0" smtClean="0"/>
              <a:t>) охраны и укрепления физического и психического здоровья детей, в том числе их эмоционального благополучия;</a:t>
            </a:r>
          </a:p>
          <a:p>
            <a:r>
              <a:rPr lang="ru-RU" sz="1400" dirty="0" smtClean="0"/>
              <a:t>2) обеспечения равных возможностей для полноценного развития каждого ребенка в период дошкольного детства независимо от места жительства, пола, нации, языка, социального статуса, психофизиологических и других особенностей (в том числе ограниченных возможностей здоровья);</a:t>
            </a:r>
          </a:p>
          <a:p>
            <a:r>
              <a:rPr lang="ru-RU" sz="1400" dirty="0" smtClean="0"/>
              <a:t>3) обеспечения преемственности целей, задач и содержания образования, реализуемых в рамках образовательных программ различных уровней (далее - преемственность основных образовательных программ дошкольного и начального общего образования);</a:t>
            </a:r>
          </a:p>
          <a:p>
            <a:r>
              <a:rPr lang="ru-RU" sz="1400" dirty="0" smtClean="0"/>
              <a:t>4) создания благоприятных условий развития детей в соответствии с их возрастными и индивидуальными особенностями и склонностями, развития способностей и творческого потенциала каждого ребенка как субъекта отношений с самим собой, другими детьми, взрослыми и миром;</a:t>
            </a:r>
          </a:p>
          <a:p>
            <a:r>
              <a:rPr lang="ru-RU" sz="1400" dirty="0" smtClean="0"/>
              <a:t>5) объединения обучения и воспитания в целостный образовательный процесс на основе духовно-нравственных и </a:t>
            </a:r>
            <a:r>
              <a:rPr lang="ru-RU" sz="1400" dirty="0" err="1" smtClean="0"/>
              <a:t>социокультурных</a:t>
            </a:r>
            <a:r>
              <a:rPr lang="ru-RU" sz="1400" dirty="0" smtClean="0"/>
              <a:t> ценностей и принятых в обществе правил и норм поведения в интересах человека, семьи, общества;</a:t>
            </a:r>
          </a:p>
          <a:p>
            <a:r>
              <a:rPr lang="ru-RU" sz="1400" dirty="0" smtClean="0"/>
              <a:t>6) формирования общей культуры личности детей, в том числе ценностей здорового образа жизни, развития их социальных, нравственных, эстетических, интеллектуальных, физических качеств, инициативности, самостоятельности и ответственности ребенка, формирования предпосылок учебной деятельности;</a:t>
            </a:r>
          </a:p>
          <a:p>
            <a:r>
              <a:rPr lang="ru-RU" sz="1400" dirty="0" smtClean="0"/>
              <a:t>7) обеспечения вариативности и разнообразия содержания Программ и организационных форм дошкольного образования, возможности формирования Программ различной направленности с учетом образовательных потребностей, способностей и состояния здоровья детей;</a:t>
            </a:r>
          </a:p>
          <a:p>
            <a:r>
              <a:rPr lang="ru-RU" sz="1400" dirty="0" smtClean="0"/>
              <a:t>8) формирования </a:t>
            </a:r>
            <a:r>
              <a:rPr lang="ru-RU" sz="1400" dirty="0" err="1" smtClean="0"/>
              <a:t>социокультурной</a:t>
            </a:r>
            <a:r>
              <a:rPr lang="ru-RU" sz="1400" dirty="0" smtClean="0"/>
              <a:t> среды, соответствующей возрастным, индивидуальным, психологическим и физиологическим особенностям детей;</a:t>
            </a:r>
          </a:p>
          <a:p>
            <a:r>
              <a:rPr lang="ru-RU" sz="1400" dirty="0" smtClean="0"/>
              <a:t>9) обеспечения психолого-педагогической поддержки семьи и повышения компетентности родителей (законных представителей) в вопросах развития и образования, охраны и укрепления здоровья детей.</a:t>
            </a:r>
            <a:endParaRPr lang="ru-RU" sz="1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285728"/>
            <a:ext cx="8072462" cy="6001643"/>
          </a:xfrm>
          <a:prstGeom prst="rect">
            <a:avLst/>
          </a:prstGeom>
        </p:spPr>
        <p:txBody>
          <a:bodyPr wrap="square">
            <a:spAutoFit/>
          </a:bodyPr>
          <a:lstStyle/>
          <a:p>
            <a:pPr algn="ctr"/>
            <a:r>
              <a:rPr lang="ru-RU" sz="2400" dirty="0" smtClean="0"/>
              <a:t>Стандарт является основой для:</a:t>
            </a:r>
          </a:p>
          <a:p>
            <a:pPr marL="342900" indent="-342900">
              <a:buAutoNum type="arabicParenR"/>
            </a:pPr>
            <a:r>
              <a:rPr lang="ru-RU" dirty="0" smtClean="0"/>
              <a:t>разработки Программы;</a:t>
            </a:r>
          </a:p>
          <a:p>
            <a:pPr marL="342900" indent="-342900"/>
            <a:endParaRPr lang="ru-RU" dirty="0" smtClean="0"/>
          </a:p>
          <a:p>
            <a:r>
              <a:rPr lang="ru-RU" dirty="0" smtClean="0"/>
              <a:t>2) разработки вариативных примерных образовательных программ дошкольного образования (далее - примерные программы);</a:t>
            </a:r>
          </a:p>
          <a:p>
            <a:endParaRPr lang="ru-RU" dirty="0" smtClean="0"/>
          </a:p>
          <a:p>
            <a:r>
              <a:rPr lang="ru-RU" dirty="0" smtClean="0"/>
              <a:t>3) разработки нормативов финансового обеспечения реализации Программы и нормативных затрат на оказание государственной (муниципальной) услуги в сфере дошкольного образования;</a:t>
            </a:r>
          </a:p>
          <a:p>
            <a:endParaRPr lang="ru-RU" dirty="0" smtClean="0"/>
          </a:p>
          <a:p>
            <a:r>
              <a:rPr lang="ru-RU" dirty="0" smtClean="0"/>
              <a:t>4) объективной оценки соответствия образовательной деятельности Организации требованиям Стандарта;</a:t>
            </a:r>
          </a:p>
          <a:p>
            <a:endParaRPr lang="ru-RU" dirty="0" smtClean="0"/>
          </a:p>
          <a:p>
            <a:r>
              <a:rPr lang="ru-RU" dirty="0" smtClean="0"/>
              <a:t>5) формирования содержания профессионального образования и дополнительного профессионального образования педагогических работников, а также проведения их аттестации;</a:t>
            </a:r>
          </a:p>
          <a:p>
            <a:endParaRPr lang="ru-RU" dirty="0" smtClean="0"/>
          </a:p>
          <a:p>
            <a:r>
              <a:rPr lang="ru-RU" dirty="0" smtClean="0"/>
              <a:t>6) оказания помощи родителям (законным представителям) в воспитании детей, охране и укреплении их физического и психического здоровья, в развитии индивидуальных способностей и необходимой коррекции нарушений их развития.</a:t>
            </a:r>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189</TotalTime>
  <Words>6109</Words>
  <Application>Microsoft Office PowerPoint</Application>
  <PresentationFormat>Экран (4:3)</PresentationFormat>
  <Paragraphs>438</Paragraphs>
  <Slides>52</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52</vt:i4>
      </vt:variant>
    </vt:vector>
  </HeadingPairs>
  <TitlesOfParts>
    <vt:vector size="53" baseType="lpstr">
      <vt:lpstr>Изящная</vt:lpstr>
      <vt:lpstr>Приказ Минобрнауки России от 17.10.2013 N 1155 "Об утверждении федерального государственного образовательного стандарта дошкольного образования"  (Зарегистрировано в Минюсте России 14.11.2013 N 30384)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lpstr>Слайд 36</vt:lpstr>
      <vt:lpstr>Слайд 37</vt:lpstr>
      <vt:lpstr>Слайд 38</vt:lpstr>
      <vt:lpstr>Слайд 39</vt:lpstr>
      <vt:lpstr>Слайд 40</vt:lpstr>
      <vt:lpstr>Слайд 41</vt:lpstr>
      <vt:lpstr>Слайд 42</vt:lpstr>
      <vt:lpstr>Слайд 43</vt:lpstr>
      <vt:lpstr>Слайд 44</vt:lpstr>
      <vt:lpstr>Слайд 45</vt:lpstr>
      <vt:lpstr>Слайд 46</vt:lpstr>
      <vt:lpstr>Слайд 47</vt:lpstr>
      <vt:lpstr>Слайд 48</vt:lpstr>
      <vt:lpstr>Слайд 49</vt:lpstr>
      <vt:lpstr>Слайд 50</vt:lpstr>
      <vt:lpstr>Слайд 51</vt:lpstr>
      <vt:lpstr>Слайд 52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Приказ Минобрнауки России от 17.10.2013 N 1155 "Об утверждении федерального государственного образовательного стандарта дошкольного образования"  (Зарегистрировано в Минюсте России 14.11.2013 N 30384) </dc:title>
  <dc:creator>Привет</dc:creator>
  <cp:lastModifiedBy>BEST</cp:lastModifiedBy>
  <cp:revision>84</cp:revision>
  <dcterms:created xsi:type="dcterms:W3CDTF">2013-12-09T07:30:02Z</dcterms:created>
  <dcterms:modified xsi:type="dcterms:W3CDTF">2014-03-31T09:57:46Z</dcterms:modified>
</cp:coreProperties>
</file>